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9.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0" r:id="rId3"/>
    <p:sldMasterId id="2147483655" r:id="rId4"/>
    <p:sldMasterId id="2147483660" r:id="rId5"/>
    <p:sldMasterId id="2147483665" r:id="rId6"/>
    <p:sldMasterId id="2147483671" r:id="rId7"/>
    <p:sldMasterId id="2147483675" r:id="rId8"/>
    <p:sldMasterId id="2147483682" r:id="rId9"/>
    <p:sldMasterId id="2147483688" r:id="rId10"/>
    <p:sldMasterId id="2147483694" r:id="rId11"/>
    <p:sldMasterId id="2147483700" r:id="rId12"/>
    <p:sldMasterId id="2147483706" r:id="rId13"/>
    <p:sldMasterId id="2147483712" r:id="rId14"/>
    <p:sldMasterId id="2147483718" r:id="rId15"/>
    <p:sldMasterId id="2147483721" r:id="rId16"/>
    <p:sldMasterId id="2147483727" r:id="rId17"/>
    <p:sldMasterId id="2147483735" r:id="rId18"/>
    <p:sldMasterId id="2147483742" r:id="rId19"/>
    <p:sldMasterId id="2147483749" r:id="rId20"/>
    <p:sldMasterId id="2147483762" r:id="rId21"/>
  </p:sldMasterIdLst>
  <p:notesMasterIdLst>
    <p:notesMasterId r:id="rId47"/>
  </p:notesMasterIdLst>
  <p:handoutMasterIdLst>
    <p:handoutMasterId r:id="rId48"/>
  </p:handoutMasterIdLst>
  <p:sldIdLst>
    <p:sldId id="735" r:id="rId22"/>
    <p:sldId id="741" r:id="rId23"/>
    <p:sldId id="860" r:id="rId24"/>
    <p:sldId id="880" r:id="rId25"/>
    <p:sldId id="881" r:id="rId26"/>
    <p:sldId id="879" r:id="rId27"/>
    <p:sldId id="851" r:id="rId28"/>
    <p:sldId id="913" r:id="rId29"/>
    <p:sldId id="916" r:id="rId30"/>
    <p:sldId id="918" r:id="rId31"/>
    <p:sldId id="919" r:id="rId32"/>
    <p:sldId id="920" r:id="rId33"/>
    <p:sldId id="952" r:id="rId34"/>
    <p:sldId id="950" r:id="rId35"/>
    <p:sldId id="949" r:id="rId36"/>
    <p:sldId id="917" r:id="rId37"/>
    <p:sldId id="855" r:id="rId38"/>
    <p:sldId id="778" r:id="rId39"/>
    <p:sldId id="983" r:id="rId40"/>
    <p:sldId id="986" r:id="rId41"/>
    <p:sldId id="861" r:id="rId42"/>
    <p:sldId id="991" r:id="rId43"/>
    <p:sldId id="992" r:id="rId44"/>
    <p:sldId id="993" r:id="rId45"/>
    <p:sldId id="769" r:id="rId46"/>
  </p:sldIdLst>
  <p:sldSz cx="9144000" cy="6858000" type="screen4x3"/>
  <p:notesSz cx="6669088" cy="9926638"/>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48">
          <p15:clr>
            <a:srgbClr val="A4A3A4"/>
          </p15:clr>
        </p15:guide>
        <p15:guide id="2" orient="horz" pos="2687">
          <p15:clr>
            <a:srgbClr val="A4A3A4"/>
          </p15:clr>
        </p15:guide>
        <p15:guide id="3" orient="horz" pos="905">
          <p15:clr>
            <a:srgbClr val="A4A3A4"/>
          </p15:clr>
        </p15:guide>
        <p15:guide id="4" orient="horz" pos="1930">
          <p15:clr>
            <a:srgbClr val="A4A3A4"/>
          </p15:clr>
        </p15:guide>
        <p15:guide id="5" pos="5616">
          <p15:clr>
            <a:srgbClr val="A4A3A4"/>
          </p15:clr>
        </p15:guide>
        <p15:guide id="6" pos="273">
          <p15:clr>
            <a:srgbClr val="A4A3A4"/>
          </p15:clr>
        </p15:guide>
      </p15:sldGuideLst>
    </p:ext>
    <p:ext uri="{2D200454-40CA-4A62-9FC3-DE9A4176ACB9}">
      <p15:notesGuideLst xmlns:p15="http://schemas.microsoft.com/office/powerpoint/2012/main">
        <p15:guide id="1" orient="horz" pos="3126">
          <p15:clr>
            <a:srgbClr val="A4A3A4"/>
          </p15:clr>
        </p15:guide>
        <p15:guide id="2" pos="20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7" autoAdjust="0"/>
    <p:restoredTop sz="99176" autoAdjust="0"/>
  </p:normalViewPr>
  <p:slideViewPr>
    <p:cSldViewPr snapToGrid="0">
      <p:cViewPr varScale="1">
        <p:scale>
          <a:sx n="111" d="100"/>
          <a:sy n="111" d="100"/>
        </p:scale>
        <p:origin x="120" y="126"/>
      </p:cViewPr>
      <p:guideLst>
        <p:guide orient="horz" pos="1248"/>
        <p:guide orient="horz" pos="2687"/>
        <p:guide orient="horz" pos="905"/>
        <p:guide orient="horz" pos="1930"/>
        <p:guide pos="5616"/>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26"/>
        <p:guide pos="209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2.xml"/><Relationship Id="rId18" Type="http://schemas.openxmlformats.org/officeDocument/2006/relationships/slideMaster" Target="slideMasters/slideMaster17.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slideMaster" Target="slideMasters/slideMaster2.xml"/><Relationship Id="rId21" Type="http://schemas.openxmlformats.org/officeDocument/2006/relationships/slideMaster" Target="slideMasters/slideMaster20.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6.xml"/><Relationship Id="rId12" Type="http://schemas.openxmlformats.org/officeDocument/2006/relationships/slideMaster" Target="slideMasters/slideMaster11.xml"/><Relationship Id="rId17" Type="http://schemas.openxmlformats.org/officeDocument/2006/relationships/slideMaster" Target="slideMasters/slideMaster16.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 Type="http://schemas.openxmlformats.org/officeDocument/2006/relationships/slideMaster" Target="slideMasters/slideMaster1.xml"/><Relationship Id="rId16" Type="http://schemas.openxmlformats.org/officeDocument/2006/relationships/slideMaster" Target="slideMasters/slideMaster15.xml"/><Relationship Id="rId20" Type="http://schemas.openxmlformats.org/officeDocument/2006/relationships/slideMaster" Target="slideMasters/slideMaster19.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Master" Target="slideMasters/slideMaster10.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microsoft.com/office/2015/10/relationships/revisionInfo" Target="revisionInfo.xml"/><Relationship Id="rId5" Type="http://schemas.openxmlformats.org/officeDocument/2006/relationships/slideMaster" Target="slideMasters/slideMaster4.xml"/><Relationship Id="rId15" Type="http://schemas.openxmlformats.org/officeDocument/2006/relationships/slideMaster" Target="slideMasters/slideMaster14.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presProps" Target="presProps.xml"/><Relationship Id="rId10" Type="http://schemas.openxmlformats.org/officeDocument/2006/relationships/slideMaster" Target="slideMasters/slideMaster9.xml"/><Relationship Id="rId19" Type="http://schemas.openxmlformats.org/officeDocument/2006/relationships/slideMaster" Target="slideMasters/slideMaster18.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tableStyles" Target="tableStyles.xml"/><Relationship Id="rId4" Type="http://schemas.openxmlformats.org/officeDocument/2006/relationships/slideMaster" Target="slideMasters/slideMaster3.xml"/><Relationship Id="rId9" Type="http://schemas.openxmlformats.org/officeDocument/2006/relationships/slideMaster" Target="slideMasters/slideMaster8.xml"/><Relationship Id="rId14" Type="http://schemas.openxmlformats.org/officeDocument/2006/relationships/slideMaster" Target="slideMasters/slideMaster13.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handoutMaster" Target="handoutMasters/handoutMaster1.xml"/><Relationship Id="rId8" Type="http://schemas.openxmlformats.org/officeDocument/2006/relationships/slideMaster" Target="slideMasters/slideMaster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A35D2-B199-4297-9FA5-33FF0125ADA0}" type="doc">
      <dgm:prSet loTypeId="urn:microsoft.com/office/officeart/2005/8/layout/cycle8" loCatId="cycle" qsTypeId="urn:microsoft.com/office/officeart/2005/8/quickstyle/simple1" qsCatId="simple" csTypeId="urn:microsoft.com/office/officeart/2005/8/colors/accent1_2" csCatId="accent1" phldr="1"/>
      <dgm:spPr/>
    </dgm:pt>
    <dgm:pt modelId="{F29015B8-E790-411B-BB51-83F32BD5E01C}">
      <dgm:prSet phldrT="[Text]"/>
      <dgm:spPr/>
      <dgm:t>
        <a:bodyPr/>
        <a:lstStyle/>
        <a:p>
          <a:r>
            <a:rPr lang="zh-CN" altLang="en-US" dirty="0"/>
            <a:t>企业外包服务</a:t>
          </a:r>
          <a:endParaRPr lang="en-US" altLang="zh-CN" dirty="0"/>
        </a:p>
      </dgm:t>
    </dgm:pt>
    <dgm:pt modelId="{613C5104-6CAF-4483-8C52-437610EFD6E3}" type="parTrans" cxnId="{35CC995E-3189-40BB-907A-67036A45F9BB}">
      <dgm:prSet/>
      <dgm:spPr/>
      <dgm:t>
        <a:bodyPr/>
        <a:lstStyle/>
        <a:p>
          <a:endParaRPr lang="en-US" altLang="zh-CN"/>
        </a:p>
      </dgm:t>
    </dgm:pt>
    <dgm:pt modelId="{6200A718-2458-4F70-9793-769D8A69B726}" type="sibTrans" cxnId="{35CC995E-3189-40BB-907A-67036A45F9BB}">
      <dgm:prSet/>
      <dgm:spPr/>
      <dgm:t>
        <a:bodyPr/>
        <a:lstStyle/>
        <a:p>
          <a:endParaRPr lang="en-US" altLang="zh-CN"/>
        </a:p>
      </dgm:t>
    </dgm:pt>
    <dgm:pt modelId="{63414569-92FE-4554-91DE-A1786FF92485}">
      <dgm:prSet phldrT="[Text]"/>
      <dgm:spPr/>
      <dgm:t>
        <a:bodyPr/>
        <a:lstStyle/>
        <a:p>
          <a:r>
            <a:rPr lang="zh-CN" altLang="en-US" dirty="0"/>
            <a:t>爱创业平台</a:t>
          </a:r>
          <a:endParaRPr lang="en-US" altLang="zh-CN" dirty="0"/>
        </a:p>
      </dgm:t>
    </dgm:pt>
    <dgm:pt modelId="{0793D5C6-EEF2-424E-889D-D091D26C1783}" type="parTrans" cxnId="{78FCB558-2118-4B98-A9D9-E19ED4988D9F}">
      <dgm:prSet/>
      <dgm:spPr/>
      <dgm:t>
        <a:bodyPr/>
        <a:lstStyle/>
        <a:p>
          <a:endParaRPr lang="en-US" altLang="zh-CN"/>
        </a:p>
      </dgm:t>
    </dgm:pt>
    <dgm:pt modelId="{4159BB99-00D1-4A70-87F3-2719E5156005}" type="sibTrans" cxnId="{78FCB558-2118-4B98-A9D9-E19ED4988D9F}">
      <dgm:prSet/>
      <dgm:spPr/>
      <dgm:t>
        <a:bodyPr/>
        <a:lstStyle/>
        <a:p>
          <a:endParaRPr lang="en-US" altLang="zh-CN"/>
        </a:p>
      </dgm:t>
    </dgm:pt>
    <dgm:pt modelId="{46310753-6D25-4672-A83D-AC5B7D3B795E}">
      <dgm:prSet phldrT="[Text]"/>
      <dgm:spPr/>
      <dgm:t>
        <a:bodyPr/>
        <a:lstStyle/>
        <a:p>
          <a:r>
            <a:rPr lang="en-US" altLang="zh-CN" dirty="0" err="1"/>
            <a:t>AppLink</a:t>
          </a:r>
          <a:endParaRPr lang="en-US" altLang="zh-CN" dirty="0"/>
        </a:p>
        <a:p>
          <a:r>
            <a:rPr lang="zh-CN" altLang="en-US" dirty="0"/>
            <a:t>研发中心</a:t>
          </a:r>
          <a:endParaRPr lang="en-US" altLang="zh-CN" dirty="0"/>
        </a:p>
      </dgm:t>
    </dgm:pt>
    <dgm:pt modelId="{DCA50E88-3C2C-4EDF-9936-7374371CD6A6}" type="parTrans" cxnId="{99E3B929-F5A5-453E-8835-6AF98D54A300}">
      <dgm:prSet/>
      <dgm:spPr/>
      <dgm:t>
        <a:bodyPr/>
        <a:lstStyle/>
        <a:p>
          <a:endParaRPr lang="en-US" altLang="zh-CN"/>
        </a:p>
      </dgm:t>
    </dgm:pt>
    <dgm:pt modelId="{43A73A38-7F51-41EE-9F97-C321BFE23045}" type="sibTrans" cxnId="{99E3B929-F5A5-453E-8835-6AF98D54A300}">
      <dgm:prSet/>
      <dgm:spPr/>
      <dgm:t>
        <a:bodyPr/>
        <a:lstStyle/>
        <a:p>
          <a:endParaRPr lang="en-US" altLang="zh-CN"/>
        </a:p>
      </dgm:t>
    </dgm:pt>
    <dgm:pt modelId="{70E2C636-4DE9-4956-A8E4-763E523CD7C1}" type="pres">
      <dgm:prSet presAssocID="{963A35D2-B199-4297-9FA5-33FF0125ADA0}" presName="compositeShape" presStyleCnt="0">
        <dgm:presLayoutVars>
          <dgm:chMax val="7"/>
          <dgm:dir/>
          <dgm:resizeHandles val="exact"/>
        </dgm:presLayoutVars>
      </dgm:prSet>
      <dgm:spPr/>
    </dgm:pt>
    <dgm:pt modelId="{5BF9959E-38DD-46F8-9366-78B9A86BA13B}" type="pres">
      <dgm:prSet presAssocID="{963A35D2-B199-4297-9FA5-33FF0125ADA0}" presName="wedge1" presStyleLbl="node1" presStyleIdx="0" presStyleCnt="3"/>
      <dgm:spPr/>
    </dgm:pt>
    <dgm:pt modelId="{408E1E0A-4EDE-4D8F-952B-FD177EC67393}" type="pres">
      <dgm:prSet presAssocID="{963A35D2-B199-4297-9FA5-33FF0125ADA0}" presName="dummy1a" presStyleCnt="0"/>
      <dgm:spPr/>
    </dgm:pt>
    <dgm:pt modelId="{F6230D85-F804-4100-8233-EA4C81A91270}" type="pres">
      <dgm:prSet presAssocID="{963A35D2-B199-4297-9FA5-33FF0125ADA0}" presName="dummy1b" presStyleCnt="0"/>
      <dgm:spPr/>
    </dgm:pt>
    <dgm:pt modelId="{3BAD2480-7F94-4B1D-A815-5F871CA3A020}" type="pres">
      <dgm:prSet presAssocID="{963A35D2-B199-4297-9FA5-33FF0125ADA0}" presName="wedge1Tx" presStyleLbl="node1" presStyleIdx="0" presStyleCnt="3">
        <dgm:presLayoutVars>
          <dgm:chMax val="0"/>
          <dgm:chPref val="0"/>
          <dgm:bulletEnabled val="1"/>
        </dgm:presLayoutVars>
      </dgm:prSet>
      <dgm:spPr/>
    </dgm:pt>
    <dgm:pt modelId="{53938E23-B8F5-42EC-B923-2AF37BA3112F}" type="pres">
      <dgm:prSet presAssocID="{963A35D2-B199-4297-9FA5-33FF0125ADA0}" presName="wedge2" presStyleLbl="node1" presStyleIdx="1" presStyleCnt="3"/>
      <dgm:spPr/>
    </dgm:pt>
    <dgm:pt modelId="{E0A77F7E-0F75-4690-BCD0-B066C4DE6488}" type="pres">
      <dgm:prSet presAssocID="{963A35D2-B199-4297-9FA5-33FF0125ADA0}" presName="dummy2a" presStyleCnt="0"/>
      <dgm:spPr/>
    </dgm:pt>
    <dgm:pt modelId="{0739BC6E-5234-431E-935F-7BAB9BFCD6C3}" type="pres">
      <dgm:prSet presAssocID="{963A35D2-B199-4297-9FA5-33FF0125ADA0}" presName="dummy2b" presStyleCnt="0"/>
      <dgm:spPr/>
    </dgm:pt>
    <dgm:pt modelId="{0C78241B-4795-4F2E-9D82-03ACFF86AD77}" type="pres">
      <dgm:prSet presAssocID="{963A35D2-B199-4297-9FA5-33FF0125ADA0}" presName="wedge2Tx" presStyleLbl="node1" presStyleIdx="1" presStyleCnt="3">
        <dgm:presLayoutVars>
          <dgm:chMax val="0"/>
          <dgm:chPref val="0"/>
          <dgm:bulletEnabled val="1"/>
        </dgm:presLayoutVars>
      </dgm:prSet>
      <dgm:spPr/>
    </dgm:pt>
    <dgm:pt modelId="{05BE88C6-6EAB-40E6-9D45-8649B97ADC78}" type="pres">
      <dgm:prSet presAssocID="{963A35D2-B199-4297-9FA5-33FF0125ADA0}" presName="wedge3" presStyleLbl="node1" presStyleIdx="2" presStyleCnt="3"/>
      <dgm:spPr/>
    </dgm:pt>
    <dgm:pt modelId="{D4B4AD69-04F0-4428-BCE3-811962745053}" type="pres">
      <dgm:prSet presAssocID="{963A35D2-B199-4297-9FA5-33FF0125ADA0}" presName="dummy3a" presStyleCnt="0"/>
      <dgm:spPr/>
    </dgm:pt>
    <dgm:pt modelId="{B13B2652-89A1-483B-B6AF-4BB5492E59C6}" type="pres">
      <dgm:prSet presAssocID="{963A35D2-B199-4297-9FA5-33FF0125ADA0}" presName="dummy3b" presStyleCnt="0"/>
      <dgm:spPr/>
    </dgm:pt>
    <dgm:pt modelId="{140D5210-00CE-4DBD-8F95-E27B10037631}" type="pres">
      <dgm:prSet presAssocID="{963A35D2-B199-4297-9FA5-33FF0125ADA0}" presName="wedge3Tx" presStyleLbl="node1" presStyleIdx="2" presStyleCnt="3">
        <dgm:presLayoutVars>
          <dgm:chMax val="0"/>
          <dgm:chPref val="0"/>
          <dgm:bulletEnabled val="1"/>
        </dgm:presLayoutVars>
      </dgm:prSet>
      <dgm:spPr/>
    </dgm:pt>
    <dgm:pt modelId="{6F1321BE-AA78-4976-8652-852406B6950F}" type="pres">
      <dgm:prSet presAssocID="{6200A718-2458-4F70-9793-769D8A69B726}" presName="arrowWedge1" presStyleLbl="fgSibTrans2D1" presStyleIdx="0" presStyleCnt="3"/>
      <dgm:spPr/>
    </dgm:pt>
    <dgm:pt modelId="{43DFC1F4-312C-4207-AABF-F4C11833B72C}" type="pres">
      <dgm:prSet presAssocID="{4159BB99-00D1-4A70-87F3-2719E5156005}" presName="arrowWedge2" presStyleLbl="fgSibTrans2D1" presStyleIdx="1" presStyleCnt="3"/>
      <dgm:spPr/>
    </dgm:pt>
    <dgm:pt modelId="{29AA3384-A71B-4017-8621-D2A85DBCF01E}" type="pres">
      <dgm:prSet presAssocID="{43A73A38-7F51-41EE-9F97-C321BFE23045}" presName="arrowWedge3" presStyleLbl="fgSibTrans2D1" presStyleIdx="2" presStyleCnt="3"/>
      <dgm:spPr/>
    </dgm:pt>
  </dgm:ptLst>
  <dgm:cxnLst>
    <dgm:cxn modelId="{FBCE6310-A6FD-492A-9ECF-89E294AC0079}" type="presOf" srcId="{F29015B8-E790-411B-BB51-83F32BD5E01C}" destId="{3BAD2480-7F94-4B1D-A815-5F871CA3A020}" srcOrd="1" destOrd="0" presId="urn:microsoft.com/office/officeart/2005/8/layout/cycle8"/>
    <dgm:cxn modelId="{99E3B929-F5A5-453E-8835-6AF98D54A300}" srcId="{963A35D2-B199-4297-9FA5-33FF0125ADA0}" destId="{46310753-6D25-4672-A83D-AC5B7D3B795E}" srcOrd="2" destOrd="0" parTransId="{DCA50E88-3C2C-4EDF-9936-7374371CD6A6}" sibTransId="{43A73A38-7F51-41EE-9F97-C321BFE23045}"/>
    <dgm:cxn modelId="{35CC995E-3189-40BB-907A-67036A45F9BB}" srcId="{963A35D2-B199-4297-9FA5-33FF0125ADA0}" destId="{F29015B8-E790-411B-BB51-83F32BD5E01C}" srcOrd="0" destOrd="0" parTransId="{613C5104-6CAF-4483-8C52-437610EFD6E3}" sibTransId="{6200A718-2458-4F70-9793-769D8A69B726}"/>
    <dgm:cxn modelId="{9A2D2F48-9092-4080-98ED-17E6AAD73E9A}" type="presOf" srcId="{963A35D2-B199-4297-9FA5-33FF0125ADA0}" destId="{70E2C636-4DE9-4956-A8E4-763E523CD7C1}" srcOrd="0" destOrd="0" presId="urn:microsoft.com/office/officeart/2005/8/layout/cycle8"/>
    <dgm:cxn modelId="{71EE516F-6EFC-4335-85F4-3C6200EBBE1C}" type="presOf" srcId="{46310753-6D25-4672-A83D-AC5B7D3B795E}" destId="{05BE88C6-6EAB-40E6-9D45-8649B97ADC78}" srcOrd="0" destOrd="0" presId="urn:microsoft.com/office/officeart/2005/8/layout/cycle8"/>
    <dgm:cxn modelId="{267D4356-20AB-4BE5-85AD-B6AACFBD699F}" type="presOf" srcId="{63414569-92FE-4554-91DE-A1786FF92485}" destId="{0C78241B-4795-4F2E-9D82-03ACFF86AD77}" srcOrd="1" destOrd="0" presId="urn:microsoft.com/office/officeart/2005/8/layout/cycle8"/>
    <dgm:cxn modelId="{78FCB558-2118-4B98-A9D9-E19ED4988D9F}" srcId="{963A35D2-B199-4297-9FA5-33FF0125ADA0}" destId="{63414569-92FE-4554-91DE-A1786FF92485}" srcOrd="1" destOrd="0" parTransId="{0793D5C6-EEF2-424E-889D-D091D26C1783}" sibTransId="{4159BB99-00D1-4A70-87F3-2719E5156005}"/>
    <dgm:cxn modelId="{F5869059-6F1B-4B14-BAA0-5FD9E9362791}" type="presOf" srcId="{46310753-6D25-4672-A83D-AC5B7D3B795E}" destId="{140D5210-00CE-4DBD-8F95-E27B10037631}" srcOrd="1" destOrd="0" presId="urn:microsoft.com/office/officeart/2005/8/layout/cycle8"/>
    <dgm:cxn modelId="{7CAF88AD-E0B4-43BC-A8FE-8CFF2F9ECE91}" type="presOf" srcId="{63414569-92FE-4554-91DE-A1786FF92485}" destId="{53938E23-B8F5-42EC-B923-2AF37BA3112F}" srcOrd="0" destOrd="0" presId="urn:microsoft.com/office/officeart/2005/8/layout/cycle8"/>
    <dgm:cxn modelId="{E44375AF-3483-4110-86E7-91452171A2F8}" type="presOf" srcId="{F29015B8-E790-411B-BB51-83F32BD5E01C}" destId="{5BF9959E-38DD-46F8-9366-78B9A86BA13B}" srcOrd="0" destOrd="0" presId="urn:microsoft.com/office/officeart/2005/8/layout/cycle8"/>
    <dgm:cxn modelId="{48AE45C3-1BC5-4FA1-A579-F1AB928B002D}" type="presParOf" srcId="{70E2C636-4DE9-4956-A8E4-763E523CD7C1}" destId="{5BF9959E-38DD-46F8-9366-78B9A86BA13B}" srcOrd="0" destOrd="0" presId="urn:microsoft.com/office/officeart/2005/8/layout/cycle8"/>
    <dgm:cxn modelId="{7B196F6F-2E35-4122-B0CB-3C6BEDC83834}" type="presParOf" srcId="{70E2C636-4DE9-4956-A8E4-763E523CD7C1}" destId="{408E1E0A-4EDE-4D8F-952B-FD177EC67393}" srcOrd="1" destOrd="0" presId="urn:microsoft.com/office/officeart/2005/8/layout/cycle8"/>
    <dgm:cxn modelId="{C9B5448B-1660-426E-A820-EE592A8A3632}" type="presParOf" srcId="{70E2C636-4DE9-4956-A8E4-763E523CD7C1}" destId="{F6230D85-F804-4100-8233-EA4C81A91270}" srcOrd="2" destOrd="0" presId="urn:microsoft.com/office/officeart/2005/8/layout/cycle8"/>
    <dgm:cxn modelId="{EB2747DA-4230-4EDB-80B8-9622DF2F979E}" type="presParOf" srcId="{70E2C636-4DE9-4956-A8E4-763E523CD7C1}" destId="{3BAD2480-7F94-4B1D-A815-5F871CA3A020}" srcOrd="3" destOrd="0" presId="urn:microsoft.com/office/officeart/2005/8/layout/cycle8"/>
    <dgm:cxn modelId="{B2368BC3-ABED-43CC-BC27-B83BC8BF3826}" type="presParOf" srcId="{70E2C636-4DE9-4956-A8E4-763E523CD7C1}" destId="{53938E23-B8F5-42EC-B923-2AF37BA3112F}" srcOrd="4" destOrd="0" presId="urn:microsoft.com/office/officeart/2005/8/layout/cycle8"/>
    <dgm:cxn modelId="{7F2D57C3-8151-4642-A90E-8710CCAB40BC}" type="presParOf" srcId="{70E2C636-4DE9-4956-A8E4-763E523CD7C1}" destId="{E0A77F7E-0F75-4690-BCD0-B066C4DE6488}" srcOrd="5" destOrd="0" presId="urn:microsoft.com/office/officeart/2005/8/layout/cycle8"/>
    <dgm:cxn modelId="{591E05AC-A2F9-4E6E-B551-2B09261ECD63}" type="presParOf" srcId="{70E2C636-4DE9-4956-A8E4-763E523CD7C1}" destId="{0739BC6E-5234-431E-935F-7BAB9BFCD6C3}" srcOrd="6" destOrd="0" presId="urn:microsoft.com/office/officeart/2005/8/layout/cycle8"/>
    <dgm:cxn modelId="{FF476359-D55E-49C1-AF23-D193F1B48DAB}" type="presParOf" srcId="{70E2C636-4DE9-4956-A8E4-763E523CD7C1}" destId="{0C78241B-4795-4F2E-9D82-03ACFF86AD77}" srcOrd="7" destOrd="0" presId="urn:microsoft.com/office/officeart/2005/8/layout/cycle8"/>
    <dgm:cxn modelId="{64193159-14B3-4D88-9CDB-C445A92BBBE8}" type="presParOf" srcId="{70E2C636-4DE9-4956-A8E4-763E523CD7C1}" destId="{05BE88C6-6EAB-40E6-9D45-8649B97ADC78}" srcOrd="8" destOrd="0" presId="urn:microsoft.com/office/officeart/2005/8/layout/cycle8"/>
    <dgm:cxn modelId="{EF742DE1-CE24-4EAB-BBBF-6E0B156427FD}" type="presParOf" srcId="{70E2C636-4DE9-4956-A8E4-763E523CD7C1}" destId="{D4B4AD69-04F0-4428-BCE3-811962745053}" srcOrd="9" destOrd="0" presId="urn:microsoft.com/office/officeart/2005/8/layout/cycle8"/>
    <dgm:cxn modelId="{12BD909A-F85B-4030-9A2B-FF11B34AF38E}" type="presParOf" srcId="{70E2C636-4DE9-4956-A8E4-763E523CD7C1}" destId="{B13B2652-89A1-483B-B6AF-4BB5492E59C6}" srcOrd="10" destOrd="0" presId="urn:microsoft.com/office/officeart/2005/8/layout/cycle8"/>
    <dgm:cxn modelId="{009E42D4-CA04-4EBD-9448-E1452ACECCEE}" type="presParOf" srcId="{70E2C636-4DE9-4956-A8E4-763E523CD7C1}" destId="{140D5210-00CE-4DBD-8F95-E27B10037631}" srcOrd="11" destOrd="0" presId="urn:microsoft.com/office/officeart/2005/8/layout/cycle8"/>
    <dgm:cxn modelId="{97281525-9B2E-457B-B599-E1DD38E7DFE5}" type="presParOf" srcId="{70E2C636-4DE9-4956-A8E4-763E523CD7C1}" destId="{6F1321BE-AA78-4976-8652-852406B6950F}" srcOrd="12" destOrd="0" presId="urn:microsoft.com/office/officeart/2005/8/layout/cycle8"/>
    <dgm:cxn modelId="{B14D1C4E-C864-41E1-83D2-A9A593DE7EE4}" type="presParOf" srcId="{70E2C636-4DE9-4956-A8E4-763E523CD7C1}" destId="{43DFC1F4-312C-4207-AABF-F4C11833B72C}" srcOrd="13" destOrd="0" presId="urn:microsoft.com/office/officeart/2005/8/layout/cycle8"/>
    <dgm:cxn modelId="{16917353-4FF6-4955-A107-E8F2473115B1}" type="presParOf" srcId="{70E2C636-4DE9-4956-A8E4-763E523CD7C1}" destId="{29AA3384-A71B-4017-8621-D2A85DBCF01E}"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9959E-38DD-46F8-9366-78B9A86BA13B}">
      <dsp:nvSpPr>
        <dsp:cNvPr id="0" name=""/>
        <dsp:cNvSpPr/>
      </dsp:nvSpPr>
      <dsp:spPr>
        <a:xfrm>
          <a:off x="1750388" y="319419"/>
          <a:ext cx="4127888" cy="4127888"/>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企业外包服务</a:t>
          </a:r>
          <a:endParaRPr lang="en-US" altLang="zh-CN" sz="2700" kern="1200" dirty="0"/>
        </a:p>
      </dsp:txBody>
      <dsp:txXfrm>
        <a:off x="3925883" y="1194139"/>
        <a:ext cx="1474245" cy="1228538"/>
      </dsp:txXfrm>
    </dsp:sp>
    <dsp:sp modelId="{53938E23-B8F5-42EC-B923-2AF37BA3112F}">
      <dsp:nvSpPr>
        <dsp:cNvPr id="0" name=""/>
        <dsp:cNvSpPr/>
      </dsp:nvSpPr>
      <dsp:spPr>
        <a:xfrm>
          <a:off x="1665373" y="466844"/>
          <a:ext cx="4127888" cy="4127888"/>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爱创业平台</a:t>
          </a:r>
          <a:endParaRPr lang="en-US" altLang="zh-CN" sz="2700" kern="1200" dirty="0"/>
        </a:p>
      </dsp:txBody>
      <dsp:txXfrm>
        <a:off x="2648203" y="3145057"/>
        <a:ext cx="2211368" cy="1081113"/>
      </dsp:txXfrm>
    </dsp:sp>
    <dsp:sp modelId="{05BE88C6-6EAB-40E6-9D45-8649B97ADC78}">
      <dsp:nvSpPr>
        <dsp:cNvPr id="0" name=""/>
        <dsp:cNvSpPr/>
      </dsp:nvSpPr>
      <dsp:spPr>
        <a:xfrm>
          <a:off x="1580358" y="319419"/>
          <a:ext cx="4127888" cy="4127888"/>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err="1"/>
            <a:t>AppLink</a:t>
          </a:r>
          <a:endParaRPr lang="en-US" altLang="zh-CN" sz="2700" kern="1200" dirty="0"/>
        </a:p>
        <a:p>
          <a:pPr marL="0" lvl="0" indent="0" algn="ctr" defTabSz="1200150">
            <a:lnSpc>
              <a:spcPct val="90000"/>
            </a:lnSpc>
            <a:spcBef>
              <a:spcPct val="0"/>
            </a:spcBef>
            <a:spcAft>
              <a:spcPct val="35000"/>
            </a:spcAft>
            <a:buNone/>
          </a:pPr>
          <a:r>
            <a:rPr lang="zh-CN" altLang="en-US" sz="2700" kern="1200" dirty="0"/>
            <a:t>研发中心</a:t>
          </a:r>
          <a:endParaRPr lang="en-US" altLang="zh-CN" sz="2700" kern="1200" dirty="0"/>
        </a:p>
      </dsp:txBody>
      <dsp:txXfrm>
        <a:off x="2058505" y="1194139"/>
        <a:ext cx="1474245" cy="1228538"/>
      </dsp:txXfrm>
    </dsp:sp>
    <dsp:sp modelId="{6F1321BE-AA78-4976-8652-852406B6950F}">
      <dsp:nvSpPr>
        <dsp:cNvPr id="0" name=""/>
        <dsp:cNvSpPr/>
      </dsp:nvSpPr>
      <dsp:spPr>
        <a:xfrm>
          <a:off x="1495192" y="63883"/>
          <a:ext cx="4638960" cy="463896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DFC1F4-312C-4207-AABF-F4C11833B72C}">
      <dsp:nvSpPr>
        <dsp:cNvPr id="0" name=""/>
        <dsp:cNvSpPr/>
      </dsp:nvSpPr>
      <dsp:spPr>
        <a:xfrm>
          <a:off x="1409837" y="211047"/>
          <a:ext cx="4638960" cy="463896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AA3384-A71B-4017-8621-D2A85DBCF01E}">
      <dsp:nvSpPr>
        <dsp:cNvPr id="0" name=""/>
        <dsp:cNvSpPr/>
      </dsp:nvSpPr>
      <dsp:spPr>
        <a:xfrm>
          <a:off x="1324481" y="63883"/>
          <a:ext cx="4638960" cy="463896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t>20/09/2017</a:t>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t>‹#›</a:t>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t>1</a:t>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p>
          <a:p>
            <a:pPr algn="r" eaLnBrk="1" hangingPunct="1">
              <a:lnSpc>
                <a:spcPct val="85000"/>
              </a:lnSpc>
              <a:spcBef>
                <a:spcPct val="15000"/>
              </a:spcBef>
              <a:buClr>
                <a:srgbClr val="747273"/>
              </a:buClr>
            </a:pPr>
            <a:r>
              <a:rPr lang="en-US" altLang="zh-CN">
                <a:solidFill>
                  <a:schemeClr val="bg1"/>
                </a:solidFill>
              </a:rPr>
              <a:t>+ MRC Certification on first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10</a:t>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11</a:t>
            </a:fld>
            <a:endParaRPr lang="en-US" altLang="zh-CN"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12</a:t>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13</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14</a:t>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15</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16</a:t>
            </a:fld>
            <a:endParaRPr lang="en-US" altLang="zh-CN"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17</a:t>
            </a:fld>
            <a:endParaRPr lang="en-US" altLang="zh-CN"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18</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19</a:t>
            </a:fld>
            <a:endParaRPr lang="en-US" altLang="zh-CN"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20</a:t>
            </a:fld>
            <a:endParaRPr lang="en-US" altLang="zh-CN" sz="120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21</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22</a:t>
            </a:fld>
            <a:endParaRPr lang="en-US" altLang="zh-CN"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23</a:t>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24</a:t>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t>25</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t>3</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4</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6</a:t>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7</a:t>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8</a:t>
            </a:fld>
            <a:endParaRPr lang="en-US" altLang="zh-CN" sz="12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9</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 Id="rId4" Type="http://schemas.openxmlformats.org/officeDocument/2006/relationships/image" Target="../media/image10.w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t>2017/9/20</a:t>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 Second level Second level Second level Second level </a:t>
            </a:r>
          </a:p>
          <a:p>
            <a:pPr lvl="1"/>
            <a:endParaRPr lang="en-US" dirty="0"/>
          </a:p>
          <a:p>
            <a:pPr lvl="1"/>
            <a:endParaRPr lang="en-US" dirty="0"/>
          </a:p>
          <a:p>
            <a:pPr lvl="1"/>
            <a:endParaRPr lang="en-US" dirty="0"/>
          </a:p>
          <a:p>
            <a:pPr lvl="1"/>
            <a:r>
              <a:rPr lang="en-US" dirty="0"/>
              <a:t> </a:t>
            </a:r>
          </a:p>
          <a:p>
            <a:pPr lvl="2"/>
            <a:r>
              <a:rPr lang="en-US" dirty="0"/>
              <a:t>Third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9144000" cy="6857999"/>
          </a:xfrm>
          <a:prstGeom prst="rect">
            <a:avLst/>
          </a:prstGeom>
        </p:spPr>
      </p:pic>
      <p:sp>
        <p:nvSpPr>
          <p:cNvPr id="24" name="矩形 23"/>
          <p:cNvSpPr/>
          <p:nvPr userDrawn="1"/>
        </p:nvSpPr>
        <p:spPr>
          <a:xfrm>
            <a:off x="0" y="0"/>
            <a:ext cx="9144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0.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1.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2.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5.xml"/><Relationship Id="rId7" Type="http://schemas.openxmlformats.org/officeDocument/2006/relationships/image" Target="../media/image4.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image" Target="../media/image1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1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9.png"/><Relationship Id="rId4" Type="http://schemas.openxmlformats.org/officeDocument/2006/relationships/slideLayout" Target="../slideLayouts/slideLayout68.xml"/><Relationship Id="rId9" Type="http://schemas.openxmlformats.org/officeDocument/2006/relationships/image" Target="../media/image8.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4.xml"/><Relationship Id="rId7" Type="http://schemas.openxmlformats.org/officeDocument/2006/relationships/theme" Target="../theme/theme1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9.pn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0.xml"/><Relationship Id="rId7" Type="http://schemas.openxmlformats.org/officeDocument/2006/relationships/theme" Target="../theme/theme1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4.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7.xml"/><Relationship Id="rId7" Type="http://schemas.openxmlformats.org/officeDocument/2006/relationships/theme" Target="../theme/theme20.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8.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5.xml"/><Relationship Id="rId7" Type="http://schemas.openxmlformats.org/officeDocument/2006/relationships/image" Target="../media/image4.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9.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3">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4">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7">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8">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 Target="slide1.xml"/><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31.png"/><Relationship Id="rId5" Type="http://schemas.openxmlformats.org/officeDocument/2006/relationships/slide" Target="slide18.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 Target="slide1.xml"/><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34.jpeg"/><Relationship Id="rId5" Type="http://schemas.openxmlformats.org/officeDocument/2006/relationships/slide" Target="slide21.xml"/><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17.xml"/><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4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65.xml"/><Relationship Id="rId5" Type="http://schemas.openxmlformats.org/officeDocument/2006/relationships/slide" Target="slide21.xml"/><Relationship Id="rId4" Type="http://schemas.openxmlformats.org/officeDocument/2006/relationships/slide" Target="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hyperlink" Target="http://www.app-link.org"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xml"/><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slide" Target="slide15.xml"/><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 Target="slide1.xml"/><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jpe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Strength</a:t>
            </a:r>
            <a:r>
              <a:rPr lang="zh-CN" altLang="en-US">
                <a:latin typeface="微软雅黑" panose="020B0503020204020204" pitchFamily="34" charset="-122"/>
                <a:ea typeface="微软雅黑" panose="020B0503020204020204" pitchFamily="34" charset="-122"/>
              </a:rPr>
              <a:t>优势</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自主研发</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著作权、专利、</a:t>
            </a:r>
            <a:r>
              <a:rPr altLang="zh-CN" sz="1800" dirty="0">
                <a:latin typeface="微软雅黑" panose="020B0503020204020204" pitchFamily="34" charset="-122"/>
                <a:ea typeface="微软雅黑" panose="020B0503020204020204" pitchFamily="34" charset="-122"/>
              </a:rPr>
              <a:t>Apache</a:t>
            </a:r>
            <a:r>
              <a:rPr lang="zh-CN" altLang="en-US" sz="1800" dirty="0">
                <a:latin typeface="微软雅黑" panose="020B0503020204020204" pitchFamily="34" charset="-122"/>
                <a:ea typeface="微软雅黑" panose="020B0503020204020204" pitchFamily="34" charset="-122"/>
              </a:rPr>
              <a:t>基金会</a:t>
            </a:r>
          </a:p>
          <a:p>
            <a:pPr eaLnBrk="1" hangingPunct="1">
              <a:lnSpc>
                <a:spcPct val="150000"/>
              </a:lnSpc>
            </a:pPr>
            <a:r>
              <a:rPr lang="zh-CN" altLang="en-US" dirty="0">
                <a:latin typeface="微软雅黑" panose="020B0503020204020204" pitchFamily="34" charset="-122"/>
                <a:ea typeface="微软雅黑" panose="020B0503020204020204" pitchFamily="34" charset="-122"/>
              </a:rPr>
              <a:t>技术优势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提高效率、减少成本、降低门槛</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竞争优势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sym typeface="+mn-ea"/>
              </a:rPr>
              <a:t>专注早期、知识付费、免费</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创始人</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十年草根、优秀企业、技术广、行业广</a:t>
            </a: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Weakness</a:t>
            </a:r>
            <a:r>
              <a:rPr lang="zh-CN" altLang="en-US">
                <a:latin typeface="微软雅黑" panose="020B0503020204020204" pitchFamily="34" charset="-122"/>
                <a:ea typeface="微软雅黑" panose="020B0503020204020204" pitchFamily="34" charset="-122"/>
              </a:rPr>
              <a:t>劣势 </a:t>
            </a:r>
            <a:r>
              <a:rPr lang="en-US" altLang="zh-CN">
                <a:latin typeface="微软雅黑" panose="020B0503020204020204" pitchFamily="34" charset="-122"/>
                <a:ea typeface="微软雅黑" panose="020B0503020204020204" pitchFamily="34" charset="-122"/>
              </a:rPr>
              <a:t>&amp;&amp; Threat</a:t>
            </a:r>
            <a:r>
              <a:rPr lang="zh-CN" altLang="en-US">
                <a:latin typeface="微软雅黑" panose="020B0503020204020204" pitchFamily="34" charset="-122"/>
                <a:ea typeface="微软雅黑" panose="020B0503020204020204" pitchFamily="34" charset="-122"/>
              </a:rPr>
              <a:t>威胁</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市场能力</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缺少完成团队</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缺少证明</a:t>
            </a:r>
            <a:endParaRPr lang="zh-CN" altLang="en-US" sz="1800" dirty="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经营企业经验</a:t>
            </a: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被抄袭的威胁</a:t>
            </a:r>
          </a:p>
          <a:p>
            <a:pPr marL="517525" lvl="1" indent="0" eaLnBrk="1" hangingPunct="1">
              <a:lnSpc>
                <a:spcPct val="150000"/>
              </a:lnSpc>
              <a:buFontTx/>
              <a:buNone/>
            </a:pP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Opportunity</a:t>
            </a:r>
            <a:r>
              <a:rPr lang="zh-CN" altLang="en-US">
                <a:latin typeface="微软雅黑" panose="020B0503020204020204" pitchFamily="34" charset="-122"/>
                <a:ea typeface="微软雅黑" panose="020B0503020204020204" pitchFamily="34" charset="-122"/>
              </a:rPr>
              <a:t>机会</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latin typeface="微软雅黑" panose="020B0503020204020204" pitchFamily="34" charset="-122"/>
                <a:ea typeface="微软雅黑" panose="020B0503020204020204" pitchFamily="34" charset="-122"/>
              </a:rPr>
              <a:t>政策与市场</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互联网</a:t>
            </a:r>
            <a:r>
              <a:rPr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下的中国互联网市场</a:t>
            </a:r>
          </a:p>
          <a:p>
            <a:pPr eaLnBrk="1" hangingPunct="1">
              <a:lnSpc>
                <a:spcPct val="150000"/>
              </a:lnSpc>
            </a:pPr>
            <a:r>
              <a:rPr lang="zh-CN" altLang="en-US">
                <a:latin typeface="微软雅黑" panose="020B0503020204020204" pitchFamily="34" charset="-122"/>
                <a:ea typeface="微软雅黑" panose="020B0503020204020204" pitchFamily="34" charset="-122"/>
              </a:rPr>
              <a:t>技术趋势</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软件开发的必然</a:t>
            </a:r>
          </a:p>
          <a:p>
            <a:pPr eaLnBrk="1" hangingPunct="1">
              <a:lnSpc>
                <a:spcPct val="150000"/>
              </a:lnSpc>
            </a:pPr>
            <a:r>
              <a:rPr lang="zh-CN" altLang="en-US" sz="2200">
                <a:latin typeface="微软雅黑" panose="020B0503020204020204" pitchFamily="34" charset="-122"/>
                <a:ea typeface="微软雅黑" panose="020B0503020204020204" pitchFamily="34" charset="-122"/>
              </a:rPr>
              <a:t>需求在改变</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sym typeface="+mn-ea"/>
              </a:rPr>
              <a:t>企业</a:t>
            </a:r>
            <a:r>
              <a:rPr altLang="zh-CN" sz="1800">
                <a:latin typeface="微软雅黑" panose="020B0503020204020204" pitchFamily="34" charset="-122"/>
                <a:ea typeface="微软雅黑" panose="020B0503020204020204" pitchFamily="34" charset="-122"/>
                <a:sym typeface="+mn-ea"/>
              </a:rPr>
              <a:t>IT</a:t>
            </a:r>
            <a:r>
              <a:rPr lang="zh-CN" altLang="en-US" sz="1800">
                <a:latin typeface="微软雅黑" panose="020B0503020204020204" pitchFamily="34" charset="-122"/>
                <a:ea typeface="微软雅黑" panose="020B0503020204020204" pitchFamily="34" charset="-122"/>
                <a:sym typeface="+mn-ea"/>
              </a:rPr>
              <a:t>服务化改革、创业者浪潮</a:t>
            </a:r>
          </a:p>
          <a:p>
            <a:pPr eaLnBrk="1" hangingPunct="1">
              <a:lnSpc>
                <a:spcPct val="150000"/>
              </a:lnSpc>
            </a:pPr>
            <a:r>
              <a:rPr lang="zh-CN" altLang="en-US" sz="2200">
                <a:latin typeface="微软雅黑" panose="020B0503020204020204" pitchFamily="34" charset="-122"/>
                <a:ea typeface="微软雅黑" panose="020B0503020204020204" pitchFamily="34" charset="-122"/>
              </a:rPr>
              <a:t>BaaS市场不成熟</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技术、方向的痛点</a:t>
            </a:r>
          </a:p>
          <a:p>
            <a:pPr marL="517525" lvl="1" indent="0" eaLnBrk="1" hangingPunct="1">
              <a:lnSpc>
                <a:spcPct val="150000"/>
              </a:lnSpc>
              <a:buFontTx/>
              <a:buNone/>
            </a:pPr>
            <a:endParaRPr lang="zh-CN" altLang="en-US" sz="220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亿美元背后的市场</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据</a:t>
            </a:r>
            <a:r>
              <a:rPr lang="en-US" altLang="zh-CN" dirty="0"/>
              <a:t>Marketsandmarkets</a:t>
            </a:r>
            <a:r>
              <a:rPr lang="zh-CN" altLang="en-US" dirty="0"/>
              <a:t>发布的报告，到</a:t>
            </a:r>
            <a:r>
              <a:rPr lang="en-US" altLang="zh-CN" dirty="0"/>
              <a:t>2017</a:t>
            </a:r>
            <a:r>
              <a:rPr lang="zh-CN" altLang="en-US" dirty="0"/>
              <a:t>年全球</a:t>
            </a:r>
            <a:r>
              <a:rPr lang="en-US" altLang="zh-CN" dirty="0"/>
              <a:t>BaaS</a:t>
            </a:r>
            <a:r>
              <a:rPr lang="zh-CN" altLang="en-US" dirty="0"/>
              <a:t>行业的市场规模也仅为</a:t>
            </a:r>
            <a:r>
              <a:rPr lang="en-US" altLang="zh-CN" dirty="0"/>
              <a:t>77</a:t>
            </a:r>
            <a:r>
              <a:rPr lang="zh-CN" altLang="en-US" dirty="0"/>
              <a:t>亿美元。</a:t>
            </a:r>
            <a:endParaRPr lang="en-US" altLang="zh-CN" dirty="0"/>
          </a:p>
          <a:p>
            <a:pPr eaLnBrk="1" hangingPunct="1"/>
            <a:r>
              <a:rPr lang="zh-CN" altLang="en-US" dirty="0"/>
              <a:t>技术没有捷径</a:t>
            </a:r>
            <a:endParaRPr lang="en-US" altLang="zh-CN" dirty="0"/>
          </a:p>
          <a:p>
            <a:pPr eaLnBrk="1" hangingPunct="1"/>
            <a:r>
              <a:rPr lang="zh-CN" altLang="en-US" dirty="0"/>
              <a:t>为创业者而生</a:t>
            </a:r>
            <a:endParaRPr lang="en-US" altLang="zh-CN" dirty="0"/>
          </a:p>
          <a:p>
            <a:pPr eaLnBrk="1" hangingPunct="1"/>
            <a:r>
              <a:rPr lang="zh-CN" altLang="en-US" dirty="0"/>
              <a:t>大趋势下的低风险</a:t>
            </a:r>
            <a:endParaRPr altLang="zh-CN" dirty="0">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372571" y="3456118"/>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06271" y="3456118"/>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5938" y="4333053"/>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176862" y="3871388"/>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数据量大</a:t>
            </a:r>
          </a:p>
        </p:txBody>
      </p:sp>
      <p:sp>
        <p:nvSpPr>
          <p:cNvPr id="6" name="文本框 5"/>
          <p:cNvSpPr txBox="1"/>
          <p:nvPr/>
        </p:nvSpPr>
        <p:spPr>
          <a:xfrm>
            <a:off x="5268931" y="3872678"/>
            <a:ext cx="172354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数据跨度大</a:t>
            </a:r>
          </a:p>
        </p:txBody>
      </p:sp>
      <p:sp>
        <p:nvSpPr>
          <p:cNvPr id="7" name="文本框 6"/>
          <p:cNvSpPr txBox="1"/>
          <p:nvPr/>
        </p:nvSpPr>
        <p:spPr>
          <a:xfrm>
            <a:off x="3560306" y="4900098"/>
            <a:ext cx="2031325"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企业服务市场</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环境趋势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创业创新的浪潮</a:t>
            </a:r>
          </a:p>
          <a:p>
            <a:pPr marL="113030" lvl="1">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市场分析</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技术趋势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技术发展的必然</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移动互联网的需要</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移动垂直领域的延伸</a:t>
            </a: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企业的</a:t>
            </a:r>
            <a:r>
              <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服务潮流</a:t>
            </a:r>
          </a:p>
          <a:p>
            <a:pPr marL="113030" lvl="1">
              <a:lnSpc>
                <a:spcPct val="85000"/>
              </a:lnSpc>
              <a:spcBef>
                <a:spcPct val="15000"/>
              </a:spcBef>
              <a:buClr>
                <a:srgbClr val="747273"/>
              </a:buClr>
              <a:defRPr/>
            </a:pP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6"/>
          <a:stretch>
            <a:fillRect/>
          </a:stretch>
        </p:blipFill>
        <p:spPr>
          <a:xfrm>
            <a:off x="574675" y="1708785"/>
            <a:ext cx="2279650" cy="1582420"/>
          </a:xfrm>
          <a:prstGeom prst="rect">
            <a:avLst/>
          </a:prstGeom>
        </p:spPr>
      </p:pic>
      <p:pic>
        <p:nvPicPr>
          <p:cNvPr id="3" name="图片 2"/>
          <p:cNvPicPr>
            <a:picLocks noChangeAspect="1"/>
          </p:cNvPicPr>
          <p:nvPr/>
        </p:nvPicPr>
        <p:blipFill>
          <a:blip r:embed="rId7"/>
          <a:stretch>
            <a:fillRect/>
          </a:stretch>
        </p:blipFill>
        <p:spPr>
          <a:xfrm>
            <a:off x="3376295" y="1744345"/>
            <a:ext cx="2334260" cy="1510665"/>
          </a:xfrm>
          <a:prstGeom prst="rect">
            <a:avLst/>
          </a:prstGeom>
        </p:spPr>
      </p:pic>
      <p:pic>
        <p:nvPicPr>
          <p:cNvPr id="6" name="图片 5"/>
          <p:cNvPicPr>
            <a:picLocks noChangeAspect="1"/>
          </p:cNvPicPr>
          <p:nvPr/>
        </p:nvPicPr>
        <p:blipFill>
          <a:blip r:embed="rId8"/>
          <a:stretch>
            <a:fillRect/>
          </a:stretch>
        </p:blipFill>
        <p:spPr>
          <a:xfrm>
            <a:off x="6289675" y="1744345"/>
            <a:ext cx="2223770" cy="151003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市场趋势</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企业的</a:t>
            </a:r>
            <a:r>
              <a:rPr lang="en-US" altLang="zh-CN">
                <a:latin typeface="微软雅黑" panose="020B0503020204020204" pitchFamily="34" charset="-122"/>
                <a:ea typeface="微软雅黑" panose="020B0503020204020204" pitchFamily="34" charset="-122"/>
              </a:rPr>
              <a:t>IT</a:t>
            </a:r>
            <a:r>
              <a:rPr lang="zh-CN" altLang="en-US">
                <a:latin typeface="微软雅黑" panose="020B0503020204020204" pitchFamily="34" charset="-122"/>
                <a:ea typeface="微软雅黑" panose="020B0503020204020204" pitchFamily="34" charset="-122"/>
              </a:rPr>
              <a:t>服务改革</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微软雅黑" panose="020B0503020204020204" pitchFamily="34" charset="-122"/>
                <a:ea typeface="微软雅黑" panose="020B0503020204020204" pitchFamily="34" charset="-122"/>
              </a:rPr>
              <a:t>企业内部信息化之后的</a:t>
            </a:r>
            <a:r>
              <a:rPr lang="zh-CN" altLang="en-US" b="1">
                <a:solidFill>
                  <a:srgbClr val="0070C0"/>
                </a:solidFill>
                <a:latin typeface="微软雅黑" panose="020B0503020204020204" pitchFamily="34" charset="-122"/>
                <a:ea typeface="微软雅黑" panose="020B0503020204020204" pitchFamily="34" charset="-122"/>
              </a:rPr>
              <a:t>对外客户</a:t>
            </a:r>
            <a:r>
              <a:rPr altLang="zh-CN" b="1">
                <a:solidFill>
                  <a:srgbClr val="0070C0"/>
                </a:solidFill>
                <a:latin typeface="微软雅黑" panose="020B0503020204020204" pitchFamily="34" charset="-122"/>
                <a:ea typeface="微软雅黑" panose="020B0503020204020204" pitchFamily="34" charset="-122"/>
              </a:rPr>
              <a:t>IT</a:t>
            </a:r>
            <a:r>
              <a:rPr lang="zh-CN" altLang="en-US" b="1">
                <a:solidFill>
                  <a:srgbClr val="0070C0"/>
                </a:solidFill>
                <a:latin typeface="微软雅黑" panose="020B0503020204020204" pitchFamily="34" charset="-122"/>
                <a:ea typeface="微软雅黑" panose="020B0503020204020204" pitchFamily="34" charset="-122"/>
              </a:rPr>
              <a:t>服务</a:t>
            </a:r>
          </a:p>
          <a:p>
            <a:pPr eaLnBrk="1" hangingPunct="1"/>
            <a:r>
              <a:rPr lang="zh-CN" altLang="en-US">
                <a:latin typeface="微软雅黑" panose="020B0503020204020204" pitchFamily="34" charset="-122"/>
                <a:ea typeface="微软雅黑" panose="020B0503020204020204" pitchFamily="34" charset="-122"/>
              </a:rPr>
              <a:t>实业企业成立软件开发部门是不可能的，对</a:t>
            </a:r>
            <a:r>
              <a:rPr lang="zh-CN" altLang="en-US" b="1">
                <a:solidFill>
                  <a:srgbClr val="0070C0"/>
                </a:solidFill>
                <a:latin typeface="微软雅黑" panose="020B0503020204020204" pitchFamily="34" charset="-122"/>
                <a:ea typeface="微软雅黑" panose="020B0503020204020204" pitchFamily="34" charset="-122"/>
              </a:rPr>
              <a:t>外包是潮流</a:t>
            </a:r>
          </a:p>
          <a:p>
            <a:pPr eaLnBrk="1" hangingPunct="1"/>
            <a:r>
              <a:rPr lang="zh-CN" altLang="en-US">
                <a:latin typeface="微软雅黑" panose="020B0503020204020204" pitchFamily="34" charset="-122"/>
                <a:ea typeface="微软雅黑" panose="020B0503020204020204" pitchFamily="34" charset="-122"/>
                <a:sym typeface="+mn-ea"/>
              </a:rPr>
              <a:t>行业的创新会在移动互联网的基础上出现，颠覆传统行业</a:t>
            </a:r>
            <a:endParaRPr altLang="zh-CN">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303780" y="3361690"/>
            <a:ext cx="14020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实体服务</a:t>
            </a:r>
          </a:p>
        </p:txBody>
      </p:sp>
      <p:sp>
        <p:nvSpPr>
          <p:cNvPr id="6" name="文本框 5"/>
          <p:cNvSpPr txBox="1"/>
          <p:nvPr/>
        </p:nvSpPr>
        <p:spPr>
          <a:xfrm>
            <a:off x="5304790" y="3361690"/>
            <a:ext cx="17068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互联网思想</a:t>
            </a:r>
          </a:p>
        </p:txBody>
      </p:sp>
      <p:sp>
        <p:nvSpPr>
          <p:cNvPr id="7" name="文本框 6"/>
          <p:cNvSpPr txBox="1"/>
          <p:nvPr/>
        </p:nvSpPr>
        <p:spPr>
          <a:xfrm>
            <a:off x="3809345" y="4947592"/>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颠覆传统</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zh-CN" altLang="en-US" sz="4800" dirty="0">
                <a:solidFill>
                  <a:srgbClr val="FFFFFF"/>
                </a:solidFill>
                <a:latin typeface="微软雅黑" panose="020B0503020204020204" pitchFamily="34" charset="-122"/>
                <a:ea typeface="微软雅黑" panose="020B0503020204020204" pitchFamily="34" charset="-122"/>
              </a:rPr>
              <a:t>家装企业</a:t>
            </a:r>
            <a:r>
              <a:rPr lang="en-US" altLang="zh-CN" sz="4800" dirty="0">
                <a:solidFill>
                  <a:srgbClr val="FFFFFF"/>
                </a:solidFill>
                <a:latin typeface="微软雅黑" panose="020B0503020204020204" pitchFamily="34" charset="-122"/>
                <a:ea typeface="微软雅黑" panose="020B0503020204020204" pitchFamily="34" charset="-122"/>
              </a:rPr>
              <a:t>IT</a:t>
            </a:r>
            <a:r>
              <a:rPr lang="zh-CN" altLang="en-US" sz="4800" dirty="0">
                <a:solidFill>
                  <a:srgbClr val="FFFFFF"/>
                </a:solidFill>
                <a:latin typeface="微软雅黑" panose="020B0503020204020204" pitchFamily="34" charset="-122"/>
                <a:ea typeface="微软雅黑" panose="020B0503020204020204" pitchFamily="34" charset="-122"/>
              </a:rPr>
              <a:t>服务</a:t>
            </a:r>
            <a:br>
              <a:rPr lang="en-US" altLang="zh-CN" sz="4800" dirty="0">
                <a:solidFill>
                  <a:srgbClr val="141414"/>
                </a:solidFill>
                <a:latin typeface="微软雅黑" panose="020B0503020204020204" pitchFamily="34" charset="-122"/>
                <a:ea typeface="微软雅黑" panose="020B0503020204020204" pitchFamily="34" charset="-122"/>
              </a:rPr>
            </a:br>
            <a:r>
              <a:rPr lang="zh-CN" altLang="en-US" sz="7200" b="1" dirty="0">
                <a:solidFill>
                  <a:srgbClr val="F68933"/>
                </a:solidFill>
                <a:latin typeface="微软雅黑" panose="020B0503020204020204" pitchFamily="34" charset="-122"/>
                <a:ea typeface="微软雅黑" panose="020B0503020204020204" pitchFamily="34" charset="-122"/>
              </a:rPr>
              <a:t>改革进行时</a:t>
            </a:r>
            <a:endParaRPr lang="en-US" altLang="zh-CN" sz="7200" b="1" dirty="0">
              <a:solidFill>
                <a:srgbClr val="FFFFFF"/>
              </a:solidFill>
              <a:latin typeface="微软雅黑" panose="020B0503020204020204" pitchFamily="34" charset="-122"/>
              <a:ea typeface="微软雅黑" panose="020B0503020204020204" pitchFamily="34"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3600" dirty="0">
                <a:solidFill>
                  <a:srgbClr val="FFFFFF"/>
                </a:solidFill>
                <a:latin typeface="微软雅黑" panose="020B0503020204020204" pitchFamily="34" charset="-122"/>
                <a:ea typeface="微软雅黑" panose="020B0503020204020204" pitchFamily="34" charset="-122"/>
              </a:rPr>
              <a:t>龙头企业的</a:t>
            </a:r>
            <a:r>
              <a:rPr lang="en-US" altLang="zh-CN" sz="3600" dirty="0">
                <a:solidFill>
                  <a:srgbClr val="FFFFFF"/>
                </a:solidFill>
                <a:latin typeface="微软雅黑" panose="020B0503020204020204" pitchFamily="34" charset="-122"/>
                <a:ea typeface="微软雅黑" panose="020B0503020204020204" pitchFamily="34" charset="-122"/>
              </a:rPr>
              <a:t>APP</a:t>
            </a:r>
            <a:r>
              <a:rPr lang="zh-CN" altLang="en-US" sz="3600" dirty="0">
                <a:solidFill>
                  <a:srgbClr val="FFFFFF"/>
                </a:solidFill>
                <a:latin typeface="微软雅黑" panose="020B0503020204020204" pitchFamily="34" charset="-122"/>
                <a:ea typeface="微软雅黑" panose="020B0503020204020204" pitchFamily="34" charset="-122"/>
              </a:rPr>
              <a:t>，小公司不想复制吗？</a:t>
            </a:r>
            <a:br>
              <a:rPr lang="en-US" altLang="zh-CN" sz="3600" dirty="0">
                <a:solidFill>
                  <a:srgbClr val="FFFFFF"/>
                </a:solidFill>
                <a:latin typeface="微软雅黑" panose="020B0503020204020204" pitchFamily="34" charset="-122"/>
                <a:ea typeface="微软雅黑" panose="020B0503020204020204" pitchFamily="34" charset="-122"/>
              </a:rPr>
            </a:br>
            <a:r>
              <a:rPr lang="zh-CN" altLang="en-US" sz="3600" dirty="0">
                <a:solidFill>
                  <a:srgbClr val="FFFFFF"/>
                </a:solidFill>
                <a:latin typeface="微软雅黑" panose="020B0503020204020204" pitchFamily="34" charset="-122"/>
                <a:ea typeface="微软雅黑" panose="020B0503020204020204" pitchFamily="34" charset="-122"/>
              </a:rPr>
              <a:t>提供</a:t>
            </a:r>
            <a:r>
              <a:rPr lang="en-US" altLang="zh-CN" sz="3600" dirty="0">
                <a:solidFill>
                  <a:srgbClr val="FFFFFF"/>
                </a:solidFill>
                <a:latin typeface="微软雅黑" panose="020B0503020204020204" pitchFamily="34" charset="-122"/>
                <a:ea typeface="微软雅黑" panose="020B0503020204020204" pitchFamily="34" charset="-122"/>
              </a:rPr>
              <a:t>AR/VR</a:t>
            </a:r>
            <a:r>
              <a:rPr lang="zh-CN" altLang="en-US" sz="3600" dirty="0">
                <a:solidFill>
                  <a:srgbClr val="FFFFFF"/>
                </a:solidFill>
                <a:latin typeface="微软雅黑" panose="020B0503020204020204" pitchFamily="34" charset="-122"/>
                <a:ea typeface="微软雅黑" panose="020B0503020204020204" pitchFamily="34" charset="-122"/>
              </a:rPr>
              <a:t>的方式跟踪装修进度？</a:t>
            </a: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04452" name="TextBox 6"/>
          <p:cNvSpPr txBox="1">
            <a:spLocks noChangeArrowheads="1"/>
          </p:cNvSpPr>
          <p:nvPr/>
        </p:nvSpPr>
        <p:spPr bwMode="auto">
          <a:xfrm>
            <a:off x="790575" y="3717925"/>
            <a:ext cx="7997825" cy="285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材料供应商商城</a:t>
            </a:r>
            <a:br>
              <a:rPr lang="en-US" altLang="zh-CN" sz="2800" dirty="0">
                <a:solidFill>
                  <a:srgbClr val="D9D9D9"/>
                </a:solidFill>
                <a:latin typeface="微软雅黑" panose="020B0503020204020204" pitchFamily="34" charset="-122"/>
                <a:ea typeface="微软雅黑" panose="020B0503020204020204" pitchFamily="34" charset="-122"/>
              </a:rPr>
            </a:br>
            <a:r>
              <a:rPr lang="zh-CN" altLang="en-US" sz="2800" dirty="0">
                <a:solidFill>
                  <a:srgbClr val="D9D9D9"/>
                </a:solidFill>
                <a:latin typeface="微软雅黑" panose="020B0503020204020204" pitchFamily="34" charset="-122"/>
                <a:ea typeface="微软雅黑" panose="020B0503020204020204" pitchFamily="34" charset="-122"/>
              </a:rPr>
              <a:t>完整的售后服务跟踪</a:t>
            </a:r>
            <a:br>
              <a:rPr lang="en-US" altLang="zh-CN" sz="2800" dirty="0">
                <a:solidFill>
                  <a:srgbClr val="D9D9D9"/>
                </a:solidFill>
                <a:latin typeface="微软雅黑" panose="020B0503020204020204" pitchFamily="34" charset="-122"/>
                <a:ea typeface="微软雅黑" panose="020B0503020204020204" pitchFamily="34" charset="-122"/>
              </a:rPr>
            </a:br>
            <a:endParaRPr lang="en-US" altLang="zh-CN" sz="2800" dirty="0">
              <a:solidFill>
                <a:srgbClr val="D9D9D9"/>
              </a:solidFill>
              <a:latin typeface="微软雅黑" panose="020B0503020204020204" pitchFamily="34" charset="-122"/>
              <a:ea typeface="微软雅黑" panose="020B0503020204020204" pitchFamily="34" charset="-122"/>
            </a:endParaRPr>
          </a:p>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实业</a:t>
            </a:r>
            <a:r>
              <a:rPr lang="en-US" altLang="zh-CN" sz="2800" dirty="0">
                <a:solidFill>
                  <a:srgbClr val="D9D9D9"/>
                </a:solidFill>
                <a:latin typeface="微软雅黑" panose="020B0503020204020204" pitchFamily="34" charset="-122"/>
                <a:ea typeface="微软雅黑" panose="020B0503020204020204" pitchFamily="34" charset="-122"/>
              </a:rPr>
              <a:t>+IT</a:t>
            </a:r>
            <a:r>
              <a:rPr lang="zh-CN" altLang="en-US" sz="2800" dirty="0">
                <a:solidFill>
                  <a:srgbClr val="D9D9D9"/>
                </a:solidFill>
                <a:latin typeface="微软雅黑" panose="020B0503020204020204" pitchFamily="34" charset="-122"/>
                <a:ea typeface="微软雅黑" panose="020B0503020204020204" pitchFamily="34" charset="-122"/>
              </a:rPr>
              <a:t>服务</a:t>
            </a:r>
            <a:r>
              <a:rPr lang="en-US" altLang="zh-CN" sz="2800" dirty="0">
                <a:solidFill>
                  <a:srgbClr val="D9D9D9"/>
                </a:solidFill>
                <a:latin typeface="微软雅黑" panose="020B0503020204020204" pitchFamily="34" charset="-122"/>
                <a:ea typeface="微软雅黑" panose="020B0503020204020204" pitchFamily="34" charset="-122"/>
              </a:rPr>
              <a:t>=</a:t>
            </a:r>
            <a:r>
              <a:rPr lang="zh-CN" altLang="en-US" sz="2800" dirty="0">
                <a:solidFill>
                  <a:srgbClr val="D9D9D9"/>
                </a:solidFill>
                <a:latin typeface="微软雅黑" panose="020B0503020204020204" pitchFamily="34" charset="-122"/>
                <a:ea typeface="微软雅黑" panose="020B0503020204020204" pitchFamily="34" charset="-122"/>
              </a:rPr>
              <a:t>未来</a:t>
            </a: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400"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互联网创业项目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协助创业者完成早期项目，组成团队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目标市场</a:t>
            </a: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应用开发工程师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数据后端服务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知识共享、消费</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爱创业接订单平台</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企业级</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服务外包</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快速支持企业级的</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服务，为企业提供互联网服务的定制化服务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08546" name="Picture 2" descr="https://timgsa.baidu.com/timg?image&amp;quality=80&amp;size=b9999_10000&amp;sec=1505212720777&amp;di=9ef480641a4caf01a62747bdb46d895c&amp;imgtype=0&amp;src=http%3A%2F%2Fnewbie2.oss-cn-beijing.aliyuncs.com%2F14603602226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397" y="1714830"/>
            <a:ext cx="2420968" cy="1738405"/>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https://timgsa.baidu.com/timg?image&amp;quality=80&amp;size=b9999_10000&amp;sec=1505213169003&amp;di=6f3af5df7d1f4c11d9a37985b871f664&amp;imgtype=0&amp;src=http%3A%2F%2Ffile.chnsourcing.com.cn%2F2014%2F06%2F1403316497188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2" y="1708574"/>
            <a:ext cx="2276475" cy="1744661"/>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https://timgsa.baidu.com/timg?image&amp;quality=80&amp;size=b9999_10000&amp;sec=1505213241538&amp;di=577d489f15683ca425e768f2b02fcb54&amp;imgtype=0&amp;src=http%3A%2F%2Ffiles.3158.cn%2Farticle%2F201501%2F0506%2F07149075507757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9675" y="1708573"/>
            <a:ext cx="2326214" cy="174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竞争对手</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dirty="0" err="1">
                <a:latin typeface="微软雅黑" panose="020B0503020204020204" pitchFamily="34" charset="-122"/>
                <a:ea typeface="微软雅黑" panose="020B0503020204020204" pitchFamily="34" charset="-122"/>
                <a:cs typeface="Arial" panose="020B0604020202020204" pitchFamily="34" charset="0"/>
              </a:rPr>
              <a:t>企业级的QingCloud的APPCenter、阿里云移动和AWS的Mobile</a:t>
            </a:r>
            <a:r>
              <a:rPr altLang="zh-CN" dirty="0">
                <a:latin typeface="微软雅黑" panose="020B0503020204020204" pitchFamily="34" charset="-122"/>
                <a:ea typeface="微软雅黑" panose="020B0503020204020204" pitchFamily="34" charset="-122"/>
                <a:cs typeface="Arial" panose="020B0604020202020204" pitchFamily="34" charset="0"/>
              </a:rPr>
              <a:t> Hub</a:t>
            </a:r>
          </a:p>
          <a:p>
            <a:pPr eaLnBrk="1" hangingPunct="1"/>
            <a:r>
              <a:rPr altLang="zh-CN" b="1" dirty="0" err="1">
                <a:solidFill>
                  <a:srgbClr val="FF0000"/>
                </a:solidFill>
                <a:latin typeface="微软雅黑" panose="020B0503020204020204" pitchFamily="34" charset="-122"/>
                <a:ea typeface="微软雅黑" panose="020B0503020204020204" pitchFamily="34" charset="-122"/>
                <a:cs typeface="Arial" panose="020B0604020202020204" pitchFamily="34" charset="0"/>
              </a:rPr>
              <a:t>致力于构建开发者生态圈的野狗、LeanCloud和Bmob后端云</a:t>
            </a:r>
            <a:endParaRPr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altLang="zh-CN" dirty="0" err="1">
                <a:latin typeface="微软雅黑" panose="020B0503020204020204" pitchFamily="34" charset="-122"/>
                <a:ea typeface="微软雅黑" panose="020B0503020204020204" pitchFamily="34" charset="-122"/>
                <a:cs typeface="Arial" panose="020B0604020202020204" pitchFamily="34" charset="0"/>
              </a:rPr>
              <a:t>整合前后端的APPCAN和APICloud</a:t>
            </a:r>
            <a:endParaRPr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2414" name="Oval 7"/>
          <p:cNvSpPr>
            <a:spLocks noChangeArrowheads="1"/>
          </p:cNvSpPr>
          <p:nvPr/>
        </p:nvSpPr>
        <p:spPr bwMode="auto">
          <a:xfrm>
            <a:off x="672465" y="274256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5052060" y="273050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22905" y="450405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6" name="Rounded Rectangle 15">
            <a:hlinkClick r:id="rId3"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latin typeface="微软雅黑" panose="020B0503020204020204" pitchFamily="34" charset="-122"/>
                <a:ea typeface="微软雅黑" panose="020B0503020204020204" pitchFamily="34" charset="-122"/>
                <a:cs typeface="Arial" panose="020B0604020202020204" pitchFamily="34" charset="0"/>
              </a:rPr>
              <a:t>Back to Metrics slide</a:t>
            </a:r>
          </a:p>
        </p:txBody>
      </p:sp>
      <p:pic>
        <p:nvPicPr>
          <p:cNvPr id="6" name="图片 5"/>
          <p:cNvPicPr>
            <a:picLocks noChangeAspect="1"/>
          </p:cNvPicPr>
          <p:nvPr/>
        </p:nvPicPr>
        <p:blipFill>
          <a:blip r:embed="rId4"/>
          <a:stretch>
            <a:fillRect/>
          </a:stretch>
        </p:blipFill>
        <p:spPr>
          <a:xfrm>
            <a:off x="862330" y="2879725"/>
            <a:ext cx="1409700" cy="388620"/>
          </a:xfrm>
          <a:prstGeom prst="rect">
            <a:avLst/>
          </a:prstGeom>
        </p:spPr>
      </p:pic>
      <p:pic>
        <p:nvPicPr>
          <p:cNvPr id="7" name="图片 6"/>
          <p:cNvPicPr>
            <a:picLocks noChangeAspect="1"/>
          </p:cNvPicPr>
          <p:nvPr/>
        </p:nvPicPr>
        <p:blipFill>
          <a:blip r:embed="rId5"/>
          <a:stretch>
            <a:fillRect/>
          </a:stretch>
        </p:blipFill>
        <p:spPr>
          <a:xfrm>
            <a:off x="2717800" y="3159125"/>
            <a:ext cx="937260" cy="365760"/>
          </a:xfrm>
          <a:prstGeom prst="rect">
            <a:avLst/>
          </a:prstGeom>
        </p:spPr>
      </p:pic>
      <p:pic>
        <p:nvPicPr>
          <p:cNvPr id="8" name="图片 7"/>
          <p:cNvPicPr>
            <a:picLocks noChangeAspect="1"/>
          </p:cNvPicPr>
          <p:nvPr/>
        </p:nvPicPr>
        <p:blipFill>
          <a:blip r:embed="rId6"/>
          <a:stretch>
            <a:fillRect/>
          </a:stretch>
        </p:blipFill>
        <p:spPr>
          <a:xfrm>
            <a:off x="1390650" y="3445510"/>
            <a:ext cx="1028700" cy="556260"/>
          </a:xfrm>
          <a:prstGeom prst="rect">
            <a:avLst/>
          </a:prstGeom>
        </p:spPr>
      </p:pic>
      <p:pic>
        <p:nvPicPr>
          <p:cNvPr id="9" name="图片 8"/>
          <p:cNvPicPr>
            <a:picLocks noChangeAspect="1"/>
          </p:cNvPicPr>
          <p:nvPr/>
        </p:nvPicPr>
        <p:blipFill>
          <a:blip r:embed="rId7"/>
          <a:stretch>
            <a:fillRect/>
          </a:stretch>
        </p:blipFill>
        <p:spPr>
          <a:xfrm>
            <a:off x="5332730" y="2934970"/>
            <a:ext cx="510540" cy="510540"/>
          </a:xfrm>
          <a:prstGeom prst="rect">
            <a:avLst/>
          </a:prstGeom>
        </p:spPr>
      </p:pic>
      <p:pic>
        <p:nvPicPr>
          <p:cNvPr id="10" name="图片 9"/>
          <p:cNvPicPr>
            <a:picLocks noChangeAspect="1"/>
          </p:cNvPicPr>
          <p:nvPr/>
        </p:nvPicPr>
        <p:blipFill>
          <a:blip r:embed="rId8"/>
          <a:stretch>
            <a:fillRect/>
          </a:stretch>
        </p:blipFill>
        <p:spPr>
          <a:xfrm>
            <a:off x="6203950" y="2925445"/>
            <a:ext cx="1089660" cy="297180"/>
          </a:xfrm>
          <a:prstGeom prst="rect">
            <a:avLst/>
          </a:prstGeom>
        </p:spPr>
      </p:pic>
      <p:pic>
        <p:nvPicPr>
          <p:cNvPr id="11" name="图片 10"/>
          <p:cNvPicPr>
            <a:picLocks noChangeAspect="1"/>
          </p:cNvPicPr>
          <p:nvPr/>
        </p:nvPicPr>
        <p:blipFill>
          <a:blip r:embed="rId9"/>
          <a:stretch>
            <a:fillRect/>
          </a:stretch>
        </p:blipFill>
        <p:spPr>
          <a:xfrm>
            <a:off x="6329680" y="3416300"/>
            <a:ext cx="838200" cy="350520"/>
          </a:xfrm>
          <a:prstGeom prst="rect">
            <a:avLst/>
          </a:prstGeom>
        </p:spPr>
      </p:pic>
      <p:pic>
        <p:nvPicPr>
          <p:cNvPr id="12" name="图片 11"/>
          <p:cNvPicPr>
            <a:picLocks noChangeAspect="1"/>
          </p:cNvPicPr>
          <p:nvPr/>
        </p:nvPicPr>
        <p:blipFill>
          <a:blip r:embed="rId10"/>
          <a:stretch>
            <a:fillRect/>
          </a:stretch>
        </p:blipFill>
        <p:spPr>
          <a:xfrm>
            <a:off x="2976245" y="4916805"/>
            <a:ext cx="1546860" cy="571500"/>
          </a:xfrm>
          <a:prstGeom prst="rect">
            <a:avLst/>
          </a:prstGeom>
        </p:spPr>
      </p:pic>
      <p:pic>
        <p:nvPicPr>
          <p:cNvPr id="13" name="图片 12"/>
          <p:cNvPicPr>
            <a:picLocks noChangeAspect="1"/>
          </p:cNvPicPr>
          <p:nvPr/>
        </p:nvPicPr>
        <p:blipFill>
          <a:blip r:embed="rId11"/>
          <a:stretch>
            <a:fillRect/>
          </a:stretch>
        </p:blipFill>
        <p:spPr>
          <a:xfrm>
            <a:off x="4689475" y="4954905"/>
            <a:ext cx="1341120" cy="49530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altLang="zh-CN" sz="2400">
                <a:latin typeface="微软雅黑" panose="020B0503020204020204" pitchFamily="34" charset="-122"/>
                <a:ea typeface="微软雅黑" panose="020B0503020204020204" pitchFamily="34" charset="-122"/>
                <a:cs typeface="Arial" panose="020B0604020202020204" pitchFamily="34" charset="0"/>
                <a:sym typeface="+mn-ea"/>
              </a:rPr>
              <a:t>致力于构建开发者生态圈的野狗、LeanCloud和Bmob后端云</a:t>
            </a:r>
            <a:endParaRPr lang="en-US" altLang="zh-CN"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提供各种移动技术服务，但是因为技术和规模的问题，用户并不想用</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使用的技术相同</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先后完成千万美元级别的</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轮</a:t>
            </a: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LeanCloud</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吸收腾讯</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TAB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成为用户最多</a:t>
            </a: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野狗的广告投入较高</a:t>
            </a: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Bmob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利用支付接入立足</a:t>
            </a: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主要竞争对手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20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2000"/>
                                        <p:tgtEl>
                                          <p:spTgt spid="1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2000"/>
                                        <p:tgtEl>
                                          <p:spTgt spid="10">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2000"/>
                                        <p:tgtEl>
                                          <p:spTgt spid="10">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fade">
                                      <p:cBhvr>
                                        <p:cTn id="35" dur="2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目录</a:t>
            </a:r>
            <a:endParaRPr lang="en-US" altLang="zh-CN" dirty="0">
              <a:latin typeface="微软雅黑" panose="020B0503020204020204" pitchFamily="34" charset="-122"/>
              <a:ea typeface="微软雅黑" panose="020B0503020204020204" pitchFamily="34" charset="-122"/>
            </a:endParaRPr>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什么是</a:t>
            </a:r>
            <a:r>
              <a:rPr lang="en-US" altLang="zh-CN" sz="1800" dirty="0">
                <a:latin typeface="微软雅黑" panose="020B0503020204020204" pitchFamily="34" charset="-122"/>
                <a:ea typeface="微软雅黑" panose="020B0503020204020204" pitchFamily="34" charset="-122"/>
              </a:rPr>
              <a:t>BaaS</a:t>
            </a:r>
          </a:p>
          <a:p>
            <a:pPr eaLnBrk="1" hangingPunct="1"/>
            <a:r>
              <a:rPr lang="en-US" altLang="zh-CN" sz="1800" dirty="0" err="1">
                <a:latin typeface="微软雅黑" panose="020B0503020204020204" pitchFamily="34" charset="-122"/>
                <a:ea typeface="微软雅黑" panose="020B0503020204020204" pitchFamily="34" charset="-122"/>
              </a:rPr>
              <a:t>AppLink</a:t>
            </a:r>
            <a:endParaRPr lang="en-US" altLang="zh-CN" sz="1800" dirty="0">
              <a:latin typeface="微软雅黑" panose="020B0503020204020204" pitchFamily="34" charset="-122"/>
              <a:ea typeface="微软雅黑" panose="020B0503020204020204" pitchFamily="34" charset="-122"/>
            </a:endParaRPr>
          </a:p>
          <a:p>
            <a:pPr eaLnBrk="1" hangingPunct="1"/>
            <a:r>
              <a:rPr lang="en-US" altLang="zh-CN" sz="1800" dirty="0">
                <a:latin typeface="微软雅黑" panose="020B0503020204020204" pitchFamily="34" charset="-122"/>
                <a:ea typeface="微软雅黑" panose="020B0503020204020204" pitchFamily="34" charset="-122"/>
              </a:rPr>
              <a:t>SWOT</a:t>
            </a:r>
          </a:p>
          <a:p>
            <a:pPr eaLnBrk="1" hangingPunct="1"/>
            <a:r>
              <a:rPr lang="zh-CN" altLang="en-US" sz="1800" dirty="0">
                <a:latin typeface="微软雅黑" panose="020B0503020204020204" pitchFamily="34" charset="-122"/>
                <a:ea typeface="微软雅黑" panose="020B0503020204020204" pitchFamily="34" charset="-122"/>
              </a:rPr>
              <a:t>市场分析</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竞争性分析</a:t>
            </a:r>
          </a:p>
          <a:p>
            <a:pPr eaLnBrk="1" hangingPunct="1"/>
            <a:r>
              <a:rPr lang="zh-CN" altLang="en-US" sz="1800" dirty="0">
                <a:latin typeface="微软雅黑" panose="020B0503020204020204" pitchFamily="34" charset="-122"/>
                <a:ea typeface="微软雅黑" panose="020B0503020204020204" pitchFamily="34" charset="-122"/>
              </a:rPr>
              <a:t>现状</a:t>
            </a:r>
          </a:p>
          <a:p>
            <a:pPr eaLnBrk="1" hangingPunct="1"/>
            <a:r>
              <a:rPr lang="zh-CN" altLang="en-US" sz="1800" dirty="0">
                <a:latin typeface="微软雅黑" panose="020B0503020204020204" pitchFamily="34" charset="-122"/>
                <a:ea typeface="微软雅黑" panose="020B0503020204020204" pitchFamily="34" charset="-122"/>
              </a:rPr>
              <a:t>展望未来</a:t>
            </a:r>
          </a:p>
          <a:p>
            <a:pPr eaLnBrk="1" hangingPunct="1"/>
            <a:r>
              <a:rPr lang="zh-CN" altLang="en-US" sz="1800" dirty="0">
                <a:latin typeface="微软雅黑" panose="020B0503020204020204" pitchFamily="34" charset="-122"/>
                <a:ea typeface="微软雅黑" panose="020B0503020204020204" pitchFamily="34" charset="-122"/>
              </a:rPr>
              <a:t>联系方式</a:t>
            </a:r>
          </a:p>
          <a:p>
            <a:pPr eaLnBrk="1" hangingPunct="1">
              <a:buFont typeface="Arial" panose="020B0604020202020204" pitchFamily="34" charset="0"/>
              <a:buNone/>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3">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竞争策略</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Diagram 3">
            <a:extLst>
              <a:ext uri="{FF2B5EF4-FFF2-40B4-BE49-F238E27FC236}">
                <a16:creationId xmlns:a16="http://schemas.microsoft.com/office/drawing/2014/main" id="{DEB1CF11-9755-43DC-A949-F5EDA3E1C0F7}"/>
              </a:ext>
            </a:extLst>
          </p:cNvPr>
          <p:cNvGraphicFramePr/>
          <p:nvPr>
            <p:extLst>
              <p:ext uri="{D42A27DB-BD31-4B8C-83A1-F6EECF244321}">
                <p14:modId xmlns:p14="http://schemas.microsoft.com/office/powerpoint/2010/main" val="2549283159"/>
              </p:ext>
            </p:extLst>
          </p:nvPr>
        </p:nvGraphicFramePr>
        <p:xfrm>
          <a:off x="732865" y="994521"/>
          <a:ext cx="7458635" cy="4914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7AF11348-E537-429C-9467-F3D8F4C37C22}"/>
              </a:ext>
            </a:extLst>
          </p:cNvPr>
          <p:cNvSpPr txBox="1"/>
          <p:nvPr/>
        </p:nvSpPr>
        <p:spPr>
          <a:xfrm>
            <a:off x="371475" y="2201350"/>
            <a:ext cx="1800493" cy="738664"/>
          </a:xfrm>
          <a:prstGeom prst="rect">
            <a:avLst/>
          </a:prstGeom>
          <a:noFill/>
        </p:spPr>
        <p:txBody>
          <a:bodyPr wrap="none" rtlCol="0">
            <a:spAutoFit/>
          </a:bodyPr>
          <a:lstStyle/>
          <a:p>
            <a:pPr algn="l"/>
            <a:r>
              <a:rPr lang="zh-CN" altLang="en-US" dirty="0"/>
              <a:t>强大的基础核心，</a:t>
            </a:r>
            <a:endParaRPr lang="en-US" altLang="zh-CN" dirty="0"/>
          </a:p>
          <a:p>
            <a:pPr algn="l"/>
            <a:r>
              <a:rPr lang="zh-CN" altLang="en-US" dirty="0"/>
              <a:t>才能支撑业务的开展</a:t>
            </a:r>
            <a:endParaRPr lang="en-US" altLang="zh-CN" dirty="0"/>
          </a:p>
          <a:p>
            <a:pPr algn="l"/>
            <a:r>
              <a:rPr lang="zh-CN" altLang="en-US" dirty="0"/>
              <a:t>开发生态圈</a:t>
            </a:r>
            <a:endParaRPr lang="en-US" altLang="zh-CN" dirty="0"/>
          </a:p>
        </p:txBody>
      </p:sp>
      <p:sp>
        <p:nvSpPr>
          <p:cNvPr id="15" name="TextBox 14">
            <a:extLst>
              <a:ext uri="{FF2B5EF4-FFF2-40B4-BE49-F238E27FC236}">
                <a16:creationId xmlns:a16="http://schemas.microsoft.com/office/drawing/2014/main" id="{AB0F9720-743A-4149-BFED-97F3B95F8F92}"/>
              </a:ext>
            </a:extLst>
          </p:cNvPr>
          <p:cNvSpPr txBox="1"/>
          <p:nvPr/>
        </p:nvSpPr>
        <p:spPr>
          <a:xfrm>
            <a:off x="6655734" y="2091157"/>
            <a:ext cx="1980029" cy="1600438"/>
          </a:xfrm>
          <a:prstGeom prst="rect">
            <a:avLst/>
          </a:prstGeom>
          <a:noFill/>
        </p:spPr>
        <p:txBody>
          <a:bodyPr wrap="none" rtlCol="0">
            <a:spAutoFit/>
          </a:bodyPr>
          <a:lstStyle/>
          <a:p>
            <a:pPr algn="l"/>
            <a:r>
              <a:rPr lang="zh-CN" altLang="en-US" dirty="0"/>
              <a:t>主动向市场的业务突破</a:t>
            </a:r>
            <a:endParaRPr lang="en-US" altLang="zh-CN" dirty="0"/>
          </a:p>
          <a:p>
            <a:pPr algn="l"/>
            <a:r>
              <a:rPr lang="zh-CN" altLang="en-US" dirty="0"/>
              <a:t>自我造血功能</a:t>
            </a:r>
            <a:endParaRPr lang="en-US" altLang="zh-CN" dirty="0"/>
          </a:p>
          <a:p>
            <a:pPr algn="l"/>
            <a:r>
              <a:rPr lang="zh-CN" altLang="en-US" dirty="0"/>
              <a:t>打开</a:t>
            </a:r>
            <a:r>
              <a:rPr lang="en-US" altLang="zh-CN" dirty="0" err="1"/>
              <a:t>AppLink</a:t>
            </a:r>
            <a:r>
              <a:rPr lang="zh-CN" altLang="en-US" dirty="0"/>
              <a:t>的知名度</a:t>
            </a:r>
            <a:endParaRPr lang="en-US" altLang="zh-CN" dirty="0"/>
          </a:p>
          <a:p>
            <a:pPr algn="l"/>
            <a:r>
              <a:rPr lang="zh-CN" altLang="en-US" dirty="0"/>
              <a:t>让</a:t>
            </a:r>
            <a:r>
              <a:rPr lang="en-US" altLang="zh-CN" dirty="0" err="1"/>
              <a:t>AppLink</a:t>
            </a:r>
            <a:r>
              <a:rPr lang="zh-CN" altLang="en-US" dirty="0"/>
              <a:t>不断进化</a:t>
            </a:r>
            <a:endParaRPr lang="en-US" altLang="zh-CN" dirty="0"/>
          </a:p>
          <a:p>
            <a:pPr algn="l"/>
            <a:r>
              <a:rPr lang="zh-CN" altLang="en-US" b="1" dirty="0">
                <a:solidFill>
                  <a:srgbClr val="FF0000"/>
                </a:solidFill>
              </a:rPr>
              <a:t>企业</a:t>
            </a:r>
            <a:r>
              <a:rPr lang="en-US" altLang="zh-CN" b="1" dirty="0">
                <a:solidFill>
                  <a:srgbClr val="FF0000"/>
                </a:solidFill>
              </a:rPr>
              <a:t>IT</a:t>
            </a:r>
            <a:r>
              <a:rPr lang="zh-CN" altLang="en-US" b="1" dirty="0">
                <a:solidFill>
                  <a:srgbClr val="FF0000"/>
                </a:solidFill>
              </a:rPr>
              <a:t>服务外包</a:t>
            </a:r>
            <a:endParaRPr lang="en-US" altLang="zh-CN" b="1" dirty="0">
              <a:solidFill>
                <a:srgbClr val="FF0000"/>
              </a:solidFill>
            </a:endParaRPr>
          </a:p>
          <a:p>
            <a:pPr algn="l"/>
            <a:r>
              <a:rPr lang="zh-CN" altLang="en-US" b="1" dirty="0">
                <a:solidFill>
                  <a:srgbClr val="FF0000"/>
                </a:solidFill>
              </a:rPr>
              <a:t>创业项目外包</a:t>
            </a:r>
            <a:endParaRPr lang="en-US" altLang="zh-CN" b="1" dirty="0">
              <a:solidFill>
                <a:srgbClr val="FF0000"/>
              </a:solidFill>
            </a:endParaRPr>
          </a:p>
          <a:p>
            <a:pPr algn="l"/>
            <a:endParaRPr lang="zh-CN" altLang="en-US" dirty="0"/>
          </a:p>
        </p:txBody>
      </p:sp>
      <p:sp>
        <p:nvSpPr>
          <p:cNvPr id="17" name="TextBox 16">
            <a:extLst>
              <a:ext uri="{FF2B5EF4-FFF2-40B4-BE49-F238E27FC236}">
                <a16:creationId xmlns:a16="http://schemas.microsoft.com/office/drawing/2014/main" id="{03EDC57C-D2CB-46E9-A6AE-98AECD9C7B5F}"/>
              </a:ext>
            </a:extLst>
          </p:cNvPr>
          <p:cNvSpPr txBox="1"/>
          <p:nvPr/>
        </p:nvSpPr>
        <p:spPr>
          <a:xfrm>
            <a:off x="2425418" y="5791755"/>
            <a:ext cx="4293163" cy="738664"/>
          </a:xfrm>
          <a:prstGeom prst="rect">
            <a:avLst/>
          </a:prstGeom>
          <a:noFill/>
        </p:spPr>
        <p:txBody>
          <a:bodyPr wrap="none" rtlCol="0">
            <a:spAutoFit/>
          </a:bodyPr>
          <a:lstStyle/>
          <a:p>
            <a:pPr algn="l"/>
            <a:r>
              <a:rPr lang="zh-CN" altLang="en-US" dirty="0"/>
              <a:t>社区化、持续化的创业平台，一个</a:t>
            </a:r>
            <a:r>
              <a:rPr lang="en-US" altLang="zh-CN" dirty="0"/>
              <a:t>idea</a:t>
            </a:r>
            <a:r>
              <a:rPr lang="zh-CN" altLang="en-US" dirty="0"/>
              <a:t>变成一个项目</a:t>
            </a:r>
            <a:endParaRPr lang="en-US" altLang="zh-CN" dirty="0"/>
          </a:p>
          <a:p>
            <a:pPr algn="l"/>
            <a:r>
              <a:rPr lang="zh-CN" altLang="en-US" dirty="0">
                <a:solidFill>
                  <a:srgbClr val="FF0000"/>
                </a:solidFill>
              </a:rPr>
              <a:t>帮助创业者成功</a:t>
            </a:r>
            <a:endParaRPr lang="en-US" altLang="zh-CN" dirty="0">
              <a:solidFill>
                <a:srgbClr val="FF0000"/>
              </a:solidFill>
            </a:endParaRPr>
          </a:p>
          <a:p>
            <a:pPr algn="l"/>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a:t>项目现况</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时间表</a:t>
            </a:r>
          </a:p>
          <a:p>
            <a:pPr eaLnBrk="1" hangingPunct="1"/>
            <a:r>
              <a:rPr lang="zh-CN" altLang="en-US"/>
              <a:t>团队配置</a:t>
            </a:r>
          </a:p>
          <a:p>
            <a:pPr eaLnBrk="1" hangingPunct="1"/>
            <a:r>
              <a:rPr lang="zh-CN" altLang="en-US"/>
              <a:t>投资需要</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时间表</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2400"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2016年12月AppLink项目正式启动。</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2017年1月中旬，AppLink项目1.0版本正式完成，约三万行代码。</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2017年3月中旬，AppLink项目完成其他部分，正式推向市场。</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2017年6月，基于AppLink的核心技术的研发技术，完成爱创业平台。</a:t>
            </a:r>
          </a:p>
          <a:p>
            <a:pPr eaLnBrk="1" hangingPunct="1">
              <a:spcBef>
                <a:spcPct val="0"/>
              </a:spcBef>
            </a:pPr>
            <a:r>
              <a:rPr lang="zh-CN" altLang="en-US" sz="1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2017年8月为止，AppLink项目已经先后完成创桥教育科技的“成功父母必听”，“大脑检测系统”，“空中幼儿园”三个项和其它“BB</a:t>
            </a:r>
            <a:r>
              <a:rPr lang="zh-CN" altLang="en-US" sz="1800" dirty="0">
                <a:solidFill>
                  <a:schemeClr val="tx1"/>
                </a:solidFill>
                <a:latin typeface="微软雅黑" panose="020B0503020204020204" pitchFamily="34" charset="-122"/>
                <a:ea typeface="微软雅黑" panose="020B0503020204020204" pitchFamily="34" charset="-122"/>
              </a:rPr>
              <a:t>作手</a:t>
            </a:r>
            <a:r>
              <a:rPr lang="zh-CN" altLang="en-US" sz="1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、“宠物流浪日记”等项目。</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2017年9月，创桥教育科技已完成600万元人民币的天使阶段融资，并与AppLink平台签署战略合作伙伴关系协议。</a:t>
            </a:r>
          </a:p>
          <a:p>
            <a:pPr marL="457200" lvl="1" indent="-457200" fontAlgn="base">
              <a:spcBef>
                <a:spcPct val="0"/>
              </a:spcBef>
              <a:spcAft>
                <a:spcPct val="0"/>
              </a:spcAft>
              <a:buFont typeface="Arial" panose="020B0604020202020204" pitchFamily="34" charset="0"/>
              <a:buChar char="•"/>
            </a:pPr>
            <a:endPar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20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20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20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2000"/>
                                        <p:tgtEl>
                                          <p:spTgt spid="10">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90310" y="2590165"/>
            <a:ext cx="2275205" cy="294830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联合创始人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张少龙</a:t>
            </a:r>
            <a:endPar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市场及投资顾问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澳洲麦考瑞大学本科、硕士海归</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华为巴基斯坦项目的安全事务官</a:t>
            </a:r>
          </a:p>
          <a:p>
            <a:pPr marL="113030" lvl="1">
              <a:lnSpc>
                <a:spcPct val="85000"/>
              </a:lnSpc>
              <a:spcBef>
                <a:spcPct val="15000"/>
              </a:spcBef>
              <a:buClr>
                <a:srgbClr val="747273"/>
              </a:buClr>
              <a:defRPr/>
            </a:pPr>
            <a:r>
              <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澳洲智维投资集团开展商业中心的投资事务</a:t>
            </a: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人员配置</a:t>
            </a:r>
          </a:p>
        </p:txBody>
      </p:sp>
      <p:sp>
        <p:nvSpPr>
          <p:cNvPr id="4" name="Rounded Rectangle 3">
            <a:hlinkClick r:id="rId4" action="ppaction://hlinksldjump" highlightClick="1"/>
            <a:hlinkHover r:id="" action="ppaction://noaction" highlightClick="1"/>
          </p:cNvPr>
          <p:cNvSpPr/>
          <p:nvPr/>
        </p:nvSpPr>
        <p:spPr bwMode="auto">
          <a:xfrm>
            <a:off x="579755" y="2209800"/>
            <a:ext cx="2274570" cy="332930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蔡笋</a:t>
            </a: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深圳大学软件工程硕士</a:t>
            </a: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PMP</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全栈工程师</a:t>
            </a: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Dev-Ops</a:t>
            </a: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ipiao.com</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首席开发</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金蝶</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k3Cloud</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供应链系统架构师</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Morningstar</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AWS</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部门</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Dev-Ops</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和架构师</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十年移动互联网外包经营</a:t>
            </a: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364865" y="2590165"/>
            <a:ext cx="2276475" cy="294957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联合创始人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胡春生</a:t>
            </a:r>
          </a:p>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市场战略顾问</a:t>
            </a: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深运工贸企业有限公司市场部及人事部经理</a:t>
            </a:r>
          </a:p>
          <a:p>
            <a:pPr marL="113030" lvl="1">
              <a:lnSpc>
                <a:spcPct val="85000"/>
              </a:lnSpc>
              <a:spcBef>
                <a:spcPct val="15000"/>
              </a:spcBef>
              <a:buClr>
                <a:srgbClr val="747273"/>
              </a:buClr>
              <a:defRPr/>
            </a:pPr>
            <a:endParaRPr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协助深运集团进军餐饮业的市场</a:t>
            </a: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690880" y="5342255"/>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28060" y="5280978"/>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557328" y="5282248"/>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3">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种子期的需求</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换取</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万人民币</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人平台研发团队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人市场开发团队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人项目外包团队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租赁办公场所及用品等</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租赁服务器等</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申请各种证明、创新等费用</a:t>
            </a:r>
          </a:p>
          <a:p>
            <a:pPr eaLnBrk="1" hangingPunct="1">
              <a:spcBef>
                <a:spcPct val="0"/>
              </a:spcBef>
            </a:pP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587184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p>
        </p:txBody>
      </p:sp>
      <p:sp>
        <p:nvSpPr>
          <p:cNvPr id="12" name="矩形 11"/>
          <p:cNvSpPr/>
          <p:nvPr/>
        </p:nvSpPr>
        <p:spPr>
          <a:xfrm>
            <a:off x="695325" y="2278380"/>
            <a:ext cx="869950" cy="391795"/>
          </a:xfrm>
          <a:prstGeom prst="rect">
            <a:avLst/>
          </a:prstGeom>
        </p:spPr>
        <p:txBody>
          <a:bodyPr wrap="square" lIns="0" tIns="0" rIns="0" bIns="0">
            <a:spAutoFit/>
          </a:bodyPr>
          <a:lstStyle/>
          <a:p>
            <a:pPr algn="l"/>
            <a:r>
              <a:rPr lang="zh-CN" sz="2400" b="1" dirty="0">
                <a:solidFill>
                  <a:schemeClr val="bg1"/>
                </a:solidFill>
                <a:latin typeface="Cambria" panose="02040503050406030204" pitchFamily="18" charset="0"/>
                <a:ea typeface="微软雅黑" panose="020B0503020204020204" pitchFamily="34" charset="-122"/>
              </a:rPr>
              <a:t>蔡笋</a:t>
            </a:r>
            <a:endParaRPr lang="zh-CN" altLang="en-US" sz="2400" b="1" dirty="0">
              <a:solidFill>
                <a:schemeClr val="bg1"/>
              </a:solidFill>
              <a:latin typeface="Cambria" panose="02040503050406030204" pitchFamily="18" charset="0"/>
              <a:ea typeface="微软雅黑" panose="020B0503020204020204" pitchFamily="34" charset="-122"/>
            </a:endParaRPr>
          </a:p>
        </p:txBody>
      </p:sp>
      <p:sp>
        <p:nvSpPr>
          <p:cNvPr id="13" name="矩形 12"/>
          <p:cNvSpPr/>
          <p:nvPr/>
        </p:nvSpPr>
        <p:spPr>
          <a:xfrm>
            <a:off x="1308735" y="3037840"/>
            <a:ext cx="3719830" cy="1920240"/>
          </a:xfrm>
          <a:prstGeom prst="rect">
            <a:avLst/>
          </a:prstGeom>
        </p:spPr>
        <p:txBody>
          <a:bodyPr wrap="square" lIns="0" tIns="0" rIns="0" bIns="0">
            <a:spAutoFit/>
          </a:bodyPr>
          <a:lstStyle/>
          <a:p>
            <a:pPr algn="l"/>
            <a:r>
              <a:rPr lang="zh-CN" altLang="en-US" dirty="0">
                <a:solidFill>
                  <a:schemeClr val="bg1"/>
                </a:solidFill>
                <a:latin typeface="方正兰亭刊黑_GBK" panose="02000000000000000000" pitchFamily="2" charset="-122"/>
                <a:ea typeface="方正兰亭刊黑_GBK" panose="02000000000000000000" pitchFamily="2" charset="-122"/>
              </a:rPr>
              <a:t>联系电话：</a:t>
            </a:r>
            <a:r>
              <a:rPr lang="en-US" dirty="0">
                <a:solidFill>
                  <a:schemeClr val="bg1"/>
                </a:solidFill>
                <a:latin typeface="方正兰亭刊黑_GBK" panose="02000000000000000000" pitchFamily="2" charset="-122"/>
                <a:ea typeface="方正兰亭刊黑_GBK" panose="02000000000000000000" pitchFamily="2" charset="-122"/>
              </a:rPr>
              <a:t>13751082562</a:t>
            </a: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bg1"/>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359304951</a:t>
            </a: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邮箱：</a:t>
            </a:r>
            <a:r>
              <a:rPr lang="en-US" dirty="0">
                <a:solidFill>
                  <a:schemeClr val="bg1"/>
                </a:solidFill>
                <a:latin typeface="方正兰亭刊黑_GBK" panose="02000000000000000000" pitchFamily="2" charset="-122"/>
                <a:ea typeface="方正兰亭刊黑_GBK" panose="02000000000000000000" pitchFamily="2" charset="-122"/>
                <a:sym typeface="+mn-ea"/>
              </a:rPr>
              <a:t>alucard263096@126.com</a:t>
            </a:r>
            <a:endParaRPr lang="en-US" altLang="en-US" dirty="0">
              <a:solidFill>
                <a:schemeClr val="bg1"/>
              </a:solidFill>
              <a:latin typeface="方正兰亭刊黑_GBK" panose="02000000000000000000" pitchFamily="2" charset="-122"/>
              <a:ea typeface="方正兰亭刊黑_GBK" panose="02000000000000000000" pitchFamily="2" charset="-122"/>
              <a:sym typeface="+mn-ea"/>
            </a:endParaRPr>
          </a:p>
        </p:txBody>
      </p:sp>
      <p:grpSp>
        <p:nvGrpSpPr>
          <p:cNvPr id="14" name="组合 13"/>
          <p:cNvGrpSpPr/>
          <p:nvPr/>
        </p:nvGrpSpPr>
        <p:grpSpPr>
          <a:xfrm>
            <a:off x="705888" y="291694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00" name="Freeform 18"/>
          <p:cNvSpPr>
            <a:spLocks noEditPoints="1"/>
          </p:cNvSpPr>
          <p:nvPr/>
        </p:nvSpPr>
        <p:spPr bwMode="auto">
          <a:xfrm>
            <a:off x="705968" y="378525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9" name="Freeform 10"/>
          <p:cNvSpPr>
            <a:spLocks noChangeAspect="1" noEditPoints="1"/>
          </p:cNvSpPr>
          <p:nvPr/>
        </p:nvSpPr>
        <p:spPr bwMode="auto">
          <a:xfrm>
            <a:off x="695418" y="461383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solidFill>
                <a:schemeClr val="bg1"/>
              </a:solidFill>
            </a:endParaRPr>
          </a:p>
        </p:txBody>
      </p:sp>
      <p:pic>
        <p:nvPicPr>
          <p:cNvPr id="2" name="44B7C0F4-79DB-4F8B-9303-0E098D69D8BE-1" descr="qt_temp"/>
          <p:cNvPicPr>
            <a:picLocks noChangeAspect="1"/>
          </p:cNvPicPr>
          <p:nvPr/>
        </p:nvPicPr>
        <p:blipFill>
          <a:blip r:embed="rId3"/>
          <a:stretch>
            <a:fillRect/>
          </a:stretch>
        </p:blipFill>
        <p:spPr>
          <a:xfrm>
            <a:off x="4197350" y="694690"/>
            <a:ext cx="1483995" cy="1483995"/>
          </a:xfrm>
          <a:prstGeom prst="rect">
            <a:avLst/>
          </a:prstGeom>
        </p:spPr>
      </p:pic>
      <p:sp>
        <p:nvSpPr>
          <p:cNvPr id="6" name="文本框 5"/>
          <p:cNvSpPr txBox="1"/>
          <p:nvPr/>
        </p:nvSpPr>
        <p:spPr>
          <a:xfrm>
            <a:off x="4467860" y="2218690"/>
            <a:ext cx="942340" cy="365760"/>
          </a:xfrm>
          <a:prstGeom prst="rect">
            <a:avLst/>
          </a:prstGeom>
          <a:noFill/>
        </p:spPr>
        <p:txBody>
          <a:bodyPr wrap="square" rtlCol="0">
            <a:spAutoFit/>
          </a:bodyPr>
          <a:lstStyle/>
          <a:p>
            <a:r>
              <a:rPr lang="zh-CN" altLang="en-US">
                <a:solidFill>
                  <a:schemeClr val="bg1"/>
                </a:solidFill>
              </a:rPr>
              <a:t>联系我</a:t>
            </a:r>
          </a:p>
        </p:txBody>
      </p:sp>
      <p:pic>
        <p:nvPicPr>
          <p:cNvPr id="8" name="44B7C0F4-79DB-4F8B-9303-0E098D69D8BE-2" descr="qt_temp"/>
          <p:cNvPicPr>
            <a:picLocks noChangeAspect="1"/>
          </p:cNvPicPr>
          <p:nvPr/>
        </p:nvPicPr>
        <p:blipFill>
          <a:blip r:embed="rId4"/>
          <a:stretch>
            <a:fillRect/>
          </a:stretch>
        </p:blipFill>
        <p:spPr>
          <a:xfrm>
            <a:off x="6350635" y="2670175"/>
            <a:ext cx="1851660" cy="1851660"/>
          </a:xfrm>
          <a:prstGeom prst="rect">
            <a:avLst/>
          </a:prstGeom>
        </p:spPr>
      </p:pic>
      <p:sp>
        <p:nvSpPr>
          <p:cNvPr id="9" name="文本框 8"/>
          <p:cNvSpPr txBox="1"/>
          <p:nvPr/>
        </p:nvSpPr>
        <p:spPr>
          <a:xfrm>
            <a:off x="6544945" y="4613910"/>
            <a:ext cx="1463040" cy="304800"/>
          </a:xfrm>
          <a:prstGeom prst="rect">
            <a:avLst/>
          </a:prstGeom>
          <a:noFill/>
        </p:spPr>
        <p:txBody>
          <a:bodyPr wrap="none" rtlCol="0">
            <a:spAutoFit/>
          </a:bodyPr>
          <a:lstStyle/>
          <a:p>
            <a:r>
              <a:rPr lang="zh-CN" altLang="en-US" sz="1400">
                <a:solidFill>
                  <a:schemeClr val="bg1"/>
                </a:solidFill>
                <a:hlinkClick r:id="rId5"/>
              </a:rPr>
              <a:t>访问</a:t>
            </a:r>
            <a:r>
              <a:rPr lang="en-US" altLang="zh-CN" sz="1400">
                <a:solidFill>
                  <a:schemeClr val="bg1"/>
                </a:solidFill>
                <a:hlinkClick r:id="rId5"/>
              </a:rPr>
              <a:t>APP</a:t>
            </a:r>
            <a:r>
              <a:rPr lang="zh-CN" altLang="en-US" sz="1400">
                <a:solidFill>
                  <a:schemeClr val="bg1"/>
                </a:solidFill>
                <a:hlinkClick r:id="rId5"/>
              </a:rPr>
              <a:t>后端云</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BaaS Introduce</a:t>
            </a: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云计算的衍生</a:t>
            </a:r>
          </a:p>
          <a:p>
            <a:pPr eaLnBrk="1" hangingPunct="1"/>
            <a:r>
              <a:rPr lang="zh-CN" altLang="en-US">
                <a:latin typeface="微软雅黑" panose="020B0503020204020204" pitchFamily="34" charset="-122"/>
                <a:ea typeface="微软雅黑" panose="020B0503020204020204" pitchFamily="34" charset="-122"/>
              </a:rPr>
              <a:t>技术分工的产物</a:t>
            </a:r>
          </a:p>
          <a:p>
            <a:pPr eaLnBrk="1" hangingPunct="1"/>
            <a:r>
              <a:rPr lang="zh-CN" altLang="en-US">
                <a:latin typeface="微软雅黑" panose="020B0503020204020204" pitchFamily="34" charset="-122"/>
                <a:ea typeface="微软雅黑" panose="020B0503020204020204" pitchFamily="34" charset="-122"/>
              </a:rPr>
              <a:t>天下武功为快不破</a:t>
            </a:r>
          </a:p>
        </p:txBody>
      </p:sp>
      <p:pic>
        <p:nvPicPr>
          <p:cNvPr id="1026" name="Picture 2" descr="D:\Backup\My Pictures\Istock images 6.2008\iStock_000005143796XSmall.jpg"/>
          <p:cNvPicPr>
            <a:picLocks noChangeAspect="1" noChangeArrowheads="1"/>
          </p:cNvPicPr>
          <p:nvPr/>
        </p:nvPicPr>
        <p:blipFill>
          <a:blip r:embed="rId3"/>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ounded Rectangle 28">
            <a:hlinkClick r:id="rId4"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餐厅老板</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甲方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3"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=PaaS</a:t>
            </a: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（平台及服务）</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Rounded Rectangle 53">
            <a:hlinkClick r:id="rId3"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工作团队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Rounded Rectangle 60">
            <a:hlinkClick r:id="rId3"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厨房</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数据服务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rPr>
              <a:t>场地</a:t>
            </a:r>
            <a:endParaRPr lang="en-US" altLang="zh-CN" sz="1350" b="1" dirty="0">
              <a:solidFill>
                <a:srgbClr val="F68933"/>
              </a:solidFill>
              <a:latin typeface="微软雅黑" panose="020B0503020204020204" pitchFamily="34" charset="-122"/>
              <a:ea typeface="微软雅黑" panose="020B0503020204020204" pitchFamily="34" charset="-122"/>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rPr>
              <a:t>=</a:t>
            </a:r>
            <a:r>
              <a:rPr lang="en-US" altLang="zh-CN" sz="1350" b="1" dirty="0" err="1">
                <a:solidFill>
                  <a:srgbClr val="F68933"/>
                </a:solidFill>
                <a:latin typeface="微软雅黑" panose="020B0503020204020204" pitchFamily="34" charset="-122"/>
                <a:ea typeface="微软雅黑" panose="020B0503020204020204" pitchFamily="34" charset="-122"/>
              </a:rPr>
              <a:t>IssS</a:t>
            </a:r>
            <a:r>
              <a:rPr lang="zh-CN" altLang="en-US" sz="1350" b="1" dirty="0">
                <a:solidFill>
                  <a:srgbClr val="F68933"/>
                </a:solidFill>
                <a:latin typeface="微软雅黑" panose="020B0503020204020204" pitchFamily="34" charset="-122"/>
                <a:ea typeface="微软雅黑" panose="020B0503020204020204" pitchFamily="34" charset="-122"/>
              </a:rPr>
              <a:t>（设施及服务）</a:t>
            </a:r>
            <a:endParaRPr lang="en-US" altLang="zh-CN" sz="1350" b="1" dirty="0">
              <a:solidFill>
                <a:srgbClr val="F68933"/>
              </a:solidFill>
              <a:latin typeface="微软雅黑" panose="020B0503020204020204" pitchFamily="34" charset="-122"/>
              <a:ea typeface="微软雅黑" panose="020B0503020204020204" pitchFamily="34" charset="-122"/>
            </a:endParaRPr>
          </a:p>
        </p:txBody>
      </p:sp>
      <p:sp>
        <p:nvSpPr>
          <p:cNvPr id="48" name="Rounded Rectangle 47">
            <a:hlinkClick r:id="rId3"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餐厅前场</a:t>
            </a: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=SaaS</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（软件及服务）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或网站</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决定餐厅菜色，服务，风格</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决定应用功能，业务，类型</a:t>
            </a: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房地产商、商场</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机房中心或阿里云</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租赁场地</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操作系统、虚拟服务器</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22394" y="4713615"/>
            <a:ext cx="2316480" cy="52197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选择菜品，服务的地方</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应用提供服务，功能的界面</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下单给厨房，端菜上桌子</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数据管理，客户服务</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订单变成菜品</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用户数据加工</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29" name="Rounded Rectangle 28">
            <a:hlinkClick r:id="rId3"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4"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厨房器件供应商</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=BaaS</a:t>
            </a: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（后端及服务）</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装修餐厅前场和后厨</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a:t>
            </a:r>
            <a:r>
              <a:rPr lang="en-US" altLang="zh-CN" dirty="0">
                <a:solidFill>
                  <a:srgbClr val="00B0F0"/>
                </a:solidFill>
                <a:latin typeface="微软雅黑" panose="020B0503020204020204" pitchFamily="34" charset="-122"/>
                <a:ea typeface="微软雅黑" panose="020B0503020204020204" pitchFamily="34" charset="-122"/>
              </a:rPr>
              <a:t>APP</a:t>
            </a:r>
            <a:r>
              <a:rPr lang="zh-CN" altLang="en-US" dirty="0">
                <a:solidFill>
                  <a:srgbClr val="00B0F0"/>
                </a:solidFill>
                <a:latin typeface="微软雅黑" panose="020B0503020204020204" pitchFamily="34" charset="-122"/>
                <a:ea typeface="微软雅黑" panose="020B0503020204020204" pitchFamily="34" charset="-122"/>
              </a:rPr>
              <a:t>的前端和后端</a:t>
            </a: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水槽、炉灶、冰箱</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FF0000"/>
                </a:solidFill>
                <a:latin typeface="微软雅黑" panose="020B0503020204020204" pitchFamily="34" charset="-122"/>
                <a:ea typeface="微软雅黑" panose="020B0503020204020204" pitchFamily="34" charset="-122"/>
              </a:rPr>
              <a:t>数据处理服务</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0" name="Rounded Rectangle 60">
            <a:hlinkClick r:id="rId4"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开发过程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木工、水工、电工、漆工干活</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开发，设计，架构研发</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目标群体</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互联网企业</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个人开发工程师</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latin typeface="微软雅黑" panose="020B0503020204020204" pitchFamily="34" charset="-122"/>
                <a:ea typeface="微软雅黑" panose="020B0503020204020204" pitchFamily="34" charset="-122"/>
              </a:rPr>
              <a:t>BaaS(</a:t>
            </a:r>
            <a:r>
              <a:rPr lang="zh-CN" altLang="en-US" dirty="0">
                <a:latin typeface="微软雅黑" panose="020B0503020204020204" pitchFamily="34" charset="-122"/>
                <a:ea typeface="微软雅黑" panose="020B0503020204020204" pitchFamily="34" charset="-122"/>
              </a:rPr>
              <a:t>后端即服务</a:t>
            </a:r>
            <a:r>
              <a:rPr lang="en-US" altLang="zh-CN" dirty="0">
                <a:latin typeface="微软雅黑" panose="020B0503020204020204" pitchFamily="34" charset="-122"/>
                <a:ea typeface="微软雅黑" panose="020B0503020204020204" pitchFamily="34" charset="-122"/>
              </a:rPr>
              <a:t>)</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应用后端技术整合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数据存储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统计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无服务器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移动技术集成（直播，通知，存储等）</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优点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效率加快</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成本降低</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技术门槛减少</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敏捷迭代</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latin typeface="微软雅黑" panose="020B0503020204020204" pitchFamily="34" charset="-122"/>
                <a:ea typeface="微软雅黑" panose="020B0503020204020204" pitchFamily="34" charset="-122"/>
              </a:rPr>
              <a:t>BaaS</a:t>
            </a:r>
            <a:r>
              <a:rPr lang="zh-CN" altLang="en-US">
                <a:latin typeface="微软雅黑" panose="020B0503020204020204" pitchFamily="34" charset="-122"/>
                <a:ea typeface="微软雅黑" panose="020B0503020204020204" pitchFamily="34" charset="-122"/>
              </a:rPr>
              <a:t>的用户痛点</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Arial" panose="020B0604020202020204" pitchFamily="34" charset="0"/>
                <a:sym typeface="+mn-ea"/>
              </a:rPr>
              <a:t>流于</a:t>
            </a:r>
            <a:r>
              <a:rPr altLang="zh-CN">
                <a:latin typeface="微软雅黑" panose="020B0503020204020204" pitchFamily="34" charset="-122"/>
                <a:ea typeface="微软雅黑" panose="020B0503020204020204" pitchFamily="34" charset="-122"/>
                <a:cs typeface="Arial" panose="020B0604020202020204" pitchFamily="34" charset="0"/>
                <a:sym typeface="+mn-ea"/>
              </a:rPr>
              <a:t>mBaaS</a:t>
            </a:r>
            <a:endParaRPr lang="en-US" altLang="zh-CN">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只支持</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开发</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收费贵</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捆绑式销售</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支持少</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等等等等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4" end="4"/>
                                            </p:txEl>
                                          </p:spTgt>
                                        </p:tgtEl>
                                        <p:attrNameLst>
                                          <p:attrName>style.visibility</p:attrName>
                                        </p:attrNameLst>
                                      </p:cBhvr>
                                      <p:to>
                                        <p:strVal val="visible"/>
                                      </p:to>
                                    </p:set>
                                    <p:animEffect transition="in" filter="fade">
                                      <p:cBhvr>
                                        <p:cTn id="27" dur="500"/>
                                        <p:tgtEl>
                                          <p:spTgt spid="30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7"/>
          <p:cNvSpPr>
            <a:spLocks noGrp="1"/>
          </p:cNvSpPr>
          <p:nvPr>
            <p:ph type="title"/>
          </p:nvPr>
        </p:nvSpPr>
        <p:spPr/>
        <p:txBody>
          <a:bodyPr/>
          <a:lstStyle/>
          <a:p>
            <a:r>
              <a:rPr lang="en-US" altLang="zh-CN" sz="3200" dirty="0" err="1">
                <a:latin typeface="微软雅黑" panose="020B0503020204020204" pitchFamily="34" charset="-122"/>
                <a:ea typeface="微软雅黑" panose="020B0503020204020204" pitchFamily="34" charset="-122"/>
              </a:rPr>
              <a:t>AppLink</a:t>
            </a:r>
            <a:r>
              <a:rPr lang="zh-CN" altLang="en-US" sz="3200" dirty="0">
                <a:latin typeface="微软雅黑" panose="020B0503020204020204" pitchFamily="34" charset="-122"/>
                <a:ea typeface="微软雅黑" panose="020B0503020204020204" pitchFamily="34" charset="-122"/>
              </a:rPr>
              <a:t>是一站式的完整互联网解决方案</a:t>
            </a: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Picture 3">
            <a:extLst>
              <a:ext uri="{FF2B5EF4-FFF2-40B4-BE49-F238E27FC236}">
                <a16:creationId xmlns:a16="http://schemas.microsoft.com/office/drawing/2014/main" id="{FE8DBD57-4FAB-41AB-AF63-F5B0EDD618DD}"/>
              </a:ext>
            </a:extLst>
          </p:cNvPr>
          <p:cNvPicPr>
            <a:picLocks noChangeAspect="1"/>
          </p:cNvPicPr>
          <p:nvPr/>
        </p:nvPicPr>
        <p:blipFill>
          <a:blip r:embed="rId3"/>
          <a:stretch>
            <a:fillRect/>
          </a:stretch>
        </p:blipFill>
        <p:spPr>
          <a:xfrm>
            <a:off x="538162" y="1381125"/>
            <a:ext cx="8067675" cy="4705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五大市场</a:t>
            </a: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latin typeface="微软雅黑" panose="020B0503020204020204" pitchFamily="34" charset="-122"/>
                <a:ea typeface="微软雅黑" panose="020B0503020204020204" pitchFamily="34" charset="-122"/>
              </a:rPr>
              <a:t>云开发平台</a:t>
            </a:r>
            <a:r>
              <a:rPr lang="en-US" altLang="zh-CN">
                <a:solidFill>
                  <a:srgbClr val="F2F2F2"/>
                </a:solidFill>
                <a:latin typeface="微软雅黑" panose="020B0503020204020204" pitchFamily="34" charset="-122"/>
                <a:ea typeface="微软雅黑" panose="020B0503020204020204" pitchFamily="34" charset="-122"/>
              </a:rPr>
              <a:t> </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自动化构建数据管理系统</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移动互联网敏捷开发框架</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BaaS（Backend-as-a-Service，后端即服务）</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知识共享的应用商店</a:t>
            </a:r>
          </a:p>
          <a:p>
            <a:pPr eaLnBrk="1" hangingPunct="1">
              <a:buClr>
                <a:srgbClr val="F68933"/>
              </a:buClr>
            </a:pPr>
            <a:endParaRPr lang="en-US" altLang="zh-CN">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A621B4E4-0ED3-4BC1-8604-75624A11D4B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240</TotalTime>
  <Words>3176</Words>
  <Application>Microsoft Office PowerPoint</Application>
  <PresentationFormat>On-screen Show (4:3)</PresentationFormat>
  <Paragraphs>347</Paragraphs>
  <Slides>25</Slides>
  <Notes>25</Notes>
  <HiddenSlides>0</HiddenSlides>
  <MMClips>0</MMClips>
  <ScaleCrop>false</ScaleCrop>
  <HeadingPairs>
    <vt:vector size="6" baseType="variant">
      <vt:variant>
        <vt:lpstr>Fonts Used</vt:lpstr>
      </vt:variant>
      <vt:variant>
        <vt:i4>10</vt:i4>
      </vt:variant>
      <vt:variant>
        <vt:lpstr>Theme</vt:lpstr>
      </vt:variant>
      <vt:variant>
        <vt:i4>20</vt:i4>
      </vt:variant>
      <vt:variant>
        <vt:lpstr>Slide Titles</vt:lpstr>
      </vt:variant>
      <vt:variant>
        <vt:i4>25</vt:i4>
      </vt:variant>
    </vt:vector>
  </HeadingPairs>
  <TitlesOfParts>
    <vt:vector size="55" baseType="lpstr">
      <vt:lpstr>HelveticaNeueLT Std Lt</vt:lpstr>
      <vt:lpstr>方正兰亭刊黑_GBK</vt:lpstr>
      <vt:lpstr>时尚中黑简体</vt:lpstr>
      <vt:lpstr>宋体</vt:lpstr>
      <vt:lpstr>微软雅黑</vt:lpstr>
      <vt:lpstr>Arial</vt:lpstr>
      <vt:lpstr>Calibri</vt:lpstr>
      <vt:lpstr>Cambria</vt:lpstr>
      <vt:lpstr>Segoe UI</vt:lpstr>
      <vt:lpstr>Wingdings</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AppLink BaaS平台</vt:lpstr>
      <vt:lpstr>目录</vt:lpstr>
      <vt:lpstr>BaaS Introduce</vt:lpstr>
      <vt:lpstr>BaaS 的餐厅比喻</vt:lpstr>
      <vt:lpstr>BaaS 的餐厅比喻</vt:lpstr>
      <vt:lpstr>BaaS(后端即服务)</vt:lpstr>
      <vt:lpstr>BaaS的用户痛点——流于mBaaS</vt:lpstr>
      <vt:lpstr>AppLink是一站式的完整互联网解决方案</vt:lpstr>
      <vt:lpstr>五大市场</vt:lpstr>
      <vt:lpstr>Strength优势</vt:lpstr>
      <vt:lpstr>Weakness劣势 &amp;&amp; Threat威胁</vt:lpstr>
      <vt:lpstr>Opportunity机会</vt:lpstr>
      <vt:lpstr>77亿美元背后的市场</vt:lpstr>
      <vt:lpstr>市场分析</vt:lpstr>
      <vt:lpstr>市场趋势——企业的IT服务改革</vt:lpstr>
      <vt:lpstr>PowerPoint Presentation</vt:lpstr>
      <vt:lpstr>目标市场</vt:lpstr>
      <vt:lpstr>竞争对手</vt:lpstr>
      <vt:lpstr>致力于构建开发者生态圈的野狗、LeanCloud和Bmob后端云</vt:lpstr>
      <vt:lpstr>竞争策略</vt:lpstr>
      <vt:lpstr>项目现况</vt:lpstr>
      <vt:lpstr>时间表</vt:lpstr>
      <vt:lpstr>人员配置</vt:lpstr>
      <vt:lpstr>种子期的需求——10%换取100万人民币</vt:lpstr>
      <vt:lpstr>Thank you</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 Cai</cp:lastModifiedBy>
  <cp:revision>1217</cp:revision>
  <dcterms:created xsi:type="dcterms:W3CDTF">2008-07-18T07:27:00Z</dcterms:created>
  <dcterms:modified xsi:type="dcterms:W3CDTF">2017-09-20T06:38:22Z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